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98" r:id="rId2"/>
    <p:sldId id="263" r:id="rId3"/>
    <p:sldId id="265" r:id="rId4"/>
    <p:sldId id="308" r:id="rId5"/>
    <p:sldId id="264" r:id="rId6"/>
    <p:sldId id="267" r:id="rId7"/>
    <p:sldId id="309" r:id="rId8"/>
    <p:sldId id="310" r:id="rId9"/>
    <p:sldId id="317" r:id="rId10"/>
    <p:sldId id="299" r:id="rId11"/>
    <p:sldId id="294" r:id="rId12"/>
    <p:sldId id="276" r:id="rId13"/>
    <p:sldId id="268" r:id="rId14"/>
    <p:sldId id="304" r:id="rId15"/>
    <p:sldId id="323" r:id="rId16"/>
    <p:sldId id="270" r:id="rId17"/>
    <p:sldId id="325" r:id="rId18"/>
    <p:sldId id="274" r:id="rId19"/>
    <p:sldId id="300" r:id="rId20"/>
    <p:sldId id="301" r:id="rId21"/>
    <p:sldId id="302" r:id="rId22"/>
    <p:sldId id="303" r:id="rId23"/>
    <p:sldId id="272" r:id="rId24"/>
    <p:sldId id="275" r:id="rId25"/>
    <p:sldId id="312" r:id="rId26"/>
    <p:sldId id="311" r:id="rId27"/>
    <p:sldId id="280" r:id="rId28"/>
    <p:sldId id="281" r:id="rId29"/>
    <p:sldId id="320" r:id="rId30"/>
    <p:sldId id="318" r:id="rId31"/>
    <p:sldId id="319" r:id="rId32"/>
    <p:sldId id="277" r:id="rId33"/>
    <p:sldId id="297" r:id="rId34"/>
    <p:sldId id="279" r:id="rId35"/>
    <p:sldId id="278" r:id="rId36"/>
    <p:sldId id="283" r:id="rId37"/>
    <p:sldId id="284" r:id="rId38"/>
    <p:sldId id="287" r:id="rId39"/>
    <p:sldId id="288" r:id="rId40"/>
    <p:sldId id="289" r:id="rId41"/>
    <p:sldId id="290" r:id="rId42"/>
    <p:sldId id="306" r:id="rId43"/>
    <p:sldId id="313" r:id="rId44"/>
    <p:sldId id="305" r:id="rId45"/>
    <p:sldId id="307" r:id="rId46"/>
    <p:sldId id="292" r:id="rId47"/>
    <p:sldId id="295" r:id="rId48"/>
    <p:sldId id="291" r:id="rId49"/>
    <p:sldId id="326" r:id="rId50"/>
    <p:sldId id="321" r:id="rId51"/>
  </p:sldIdLst>
  <p:sldSz cx="9144000" cy="5143500" type="screen16x9"/>
  <p:notesSz cx="10234613" cy="70993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90" autoAdjust="0"/>
  </p:normalViewPr>
  <p:slideViewPr>
    <p:cSldViewPr>
      <p:cViewPr varScale="1">
        <p:scale>
          <a:sx n="94" d="100"/>
          <a:sy n="94" d="100"/>
        </p:scale>
        <p:origin x="-804" y="-9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5" y="5"/>
            <a:ext cx="4435477" cy="355603"/>
          </a:xfrm>
          <a:prstGeom prst="rect">
            <a:avLst/>
          </a:prstGeom>
        </p:spPr>
        <p:txBody>
          <a:bodyPr vert="horz" lIns="109386" tIns="54691" rIns="109386" bIns="54691" rtlCol="0"/>
          <a:lstStyle>
            <a:lvl1pPr algn="l">
              <a:defRPr sz="1600"/>
            </a:lvl1pPr>
          </a:lstStyle>
          <a:p>
            <a:endParaRPr lang="zh-CN" altLang="en-US"/>
          </a:p>
        </p:txBody>
      </p:sp>
      <p:sp>
        <p:nvSpPr>
          <p:cNvPr id="3" name="日期占位符 2"/>
          <p:cNvSpPr>
            <a:spLocks noGrp="1"/>
          </p:cNvSpPr>
          <p:nvPr>
            <p:ph type="dt" sz="quarter" idx="1"/>
          </p:nvPr>
        </p:nvSpPr>
        <p:spPr>
          <a:xfrm>
            <a:off x="5797571" y="5"/>
            <a:ext cx="4435477" cy="355603"/>
          </a:xfrm>
          <a:prstGeom prst="rect">
            <a:avLst/>
          </a:prstGeom>
        </p:spPr>
        <p:txBody>
          <a:bodyPr vert="horz" lIns="109386" tIns="54691" rIns="109386" bIns="54691" rtlCol="0"/>
          <a:lstStyle>
            <a:lvl1pPr algn="r">
              <a:defRPr sz="1600"/>
            </a:lvl1pPr>
          </a:lstStyle>
          <a:p>
            <a:fld id="{EF9061CA-E898-4362-A04E-D5AD53800ABC}" type="datetimeFigureOut">
              <a:rPr lang="zh-CN" altLang="en-US" smtClean="0"/>
              <a:t>2012-8-7</a:t>
            </a:fld>
            <a:endParaRPr lang="zh-CN" altLang="en-US"/>
          </a:p>
        </p:txBody>
      </p:sp>
      <p:sp>
        <p:nvSpPr>
          <p:cNvPr id="4" name="页脚占位符 3"/>
          <p:cNvSpPr>
            <a:spLocks noGrp="1"/>
          </p:cNvSpPr>
          <p:nvPr>
            <p:ph type="ftr" sz="quarter" idx="2"/>
          </p:nvPr>
        </p:nvSpPr>
        <p:spPr>
          <a:xfrm>
            <a:off x="25" y="6743709"/>
            <a:ext cx="4435477" cy="354012"/>
          </a:xfrm>
          <a:prstGeom prst="rect">
            <a:avLst/>
          </a:prstGeom>
        </p:spPr>
        <p:txBody>
          <a:bodyPr vert="horz" lIns="109386" tIns="54691" rIns="109386" bIns="5469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797571" y="6743709"/>
            <a:ext cx="4435477" cy="354012"/>
          </a:xfrm>
          <a:prstGeom prst="rect">
            <a:avLst/>
          </a:prstGeom>
        </p:spPr>
        <p:txBody>
          <a:bodyPr vert="horz" lIns="109386" tIns="54691" rIns="109386" bIns="54691" rtlCol="0" anchor="b"/>
          <a:lstStyle>
            <a:lvl1pPr algn="r">
              <a:defRPr sz="1600"/>
            </a:lvl1pPr>
          </a:lstStyle>
          <a:p>
            <a:fld id="{7B83F7A5-AA12-45F6-AC08-2DC15ED0EF89}" type="slidenum">
              <a:rPr lang="zh-CN" altLang="en-US" smtClean="0"/>
              <a:t>‹#›</a:t>
            </a:fld>
            <a:endParaRPr lang="zh-CN" altLang="en-US"/>
          </a:p>
        </p:txBody>
      </p:sp>
    </p:spTree>
    <p:extLst>
      <p:ext uri="{BB962C8B-B14F-4D97-AF65-F5344CB8AC3E}">
        <p14:creationId xmlns:p14="http://schemas.microsoft.com/office/powerpoint/2010/main" val="2753669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1" y="5"/>
            <a:ext cx="4434999" cy="354966"/>
          </a:xfrm>
          <a:prstGeom prst="rect">
            <a:avLst/>
          </a:prstGeom>
        </p:spPr>
        <p:txBody>
          <a:bodyPr vert="horz" lIns="118471" tIns="59240" rIns="118471" bIns="59240" rtlCol="0"/>
          <a:lstStyle>
            <a:lvl1pPr algn="l">
              <a:defRPr sz="1600"/>
            </a:lvl1pPr>
          </a:lstStyle>
          <a:p>
            <a:endParaRPr lang="zh-CN" altLang="en-US"/>
          </a:p>
        </p:txBody>
      </p:sp>
      <p:sp>
        <p:nvSpPr>
          <p:cNvPr id="3" name="日期占位符 2"/>
          <p:cNvSpPr>
            <a:spLocks noGrp="1"/>
          </p:cNvSpPr>
          <p:nvPr>
            <p:ph type="dt" idx="1"/>
          </p:nvPr>
        </p:nvSpPr>
        <p:spPr>
          <a:xfrm>
            <a:off x="5797265" y="5"/>
            <a:ext cx="4434999" cy="354966"/>
          </a:xfrm>
          <a:prstGeom prst="rect">
            <a:avLst/>
          </a:prstGeom>
        </p:spPr>
        <p:txBody>
          <a:bodyPr vert="horz" lIns="118471" tIns="59240" rIns="118471" bIns="59240" rtlCol="0"/>
          <a:lstStyle>
            <a:lvl1pPr algn="r">
              <a:defRPr sz="1600"/>
            </a:lvl1pPr>
          </a:lstStyle>
          <a:p>
            <a:fld id="{BB7F1FB9-9135-4AC0-B19D-A8CB354EC874}" type="datetimeFigureOut">
              <a:rPr lang="zh-CN" altLang="en-US" smtClean="0"/>
              <a:pPr/>
              <a:t>2012-8-7</a:t>
            </a:fld>
            <a:endParaRPr lang="zh-CN" altLang="en-US"/>
          </a:p>
        </p:txBody>
      </p:sp>
      <p:sp>
        <p:nvSpPr>
          <p:cNvPr id="4" name="幻灯片图像占位符 3"/>
          <p:cNvSpPr>
            <a:spLocks noGrp="1" noRot="1" noChangeAspect="1"/>
          </p:cNvSpPr>
          <p:nvPr>
            <p:ph type="sldImg" idx="2"/>
          </p:nvPr>
        </p:nvSpPr>
        <p:spPr>
          <a:xfrm>
            <a:off x="2752725" y="531813"/>
            <a:ext cx="4732338" cy="2662237"/>
          </a:xfrm>
          <a:prstGeom prst="rect">
            <a:avLst/>
          </a:prstGeom>
          <a:noFill/>
          <a:ln w="12700">
            <a:solidFill>
              <a:prstClr val="black"/>
            </a:solidFill>
          </a:ln>
        </p:spPr>
        <p:txBody>
          <a:bodyPr vert="horz" lIns="118471" tIns="59240" rIns="118471" bIns="59240" rtlCol="0" anchor="ctr"/>
          <a:lstStyle/>
          <a:p>
            <a:endParaRPr lang="zh-CN" altLang="en-US"/>
          </a:p>
        </p:txBody>
      </p:sp>
      <p:sp>
        <p:nvSpPr>
          <p:cNvPr id="5" name="备注占位符 4"/>
          <p:cNvSpPr>
            <a:spLocks noGrp="1"/>
          </p:cNvSpPr>
          <p:nvPr>
            <p:ph type="body" sz="quarter" idx="3"/>
          </p:nvPr>
        </p:nvSpPr>
        <p:spPr>
          <a:xfrm>
            <a:off x="1023465" y="3372176"/>
            <a:ext cx="8187690" cy="3194685"/>
          </a:xfrm>
          <a:prstGeom prst="rect">
            <a:avLst/>
          </a:prstGeom>
        </p:spPr>
        <p:txBody>
          <a:bodyPr vert="horz" lIns="118471" tIns="59240" rIns="118471" bIns="5924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11" y="6743111"/>
            <a:ext cx="4434999" cy="354966"/>
          </a:xfrm>
          <a:prstGeom prst="rect">
            <a:avLst/>
          </a:prstGeom>
        </p:spPr>
        <p:txBody>
          <a:bodyPr vert="horz" lIns="118471" tIns="59240" rIns="118471" bIns="59240" rtlCol="0" anchor="b"/>
          <a:lstStyle>
            <a:lvl1pPr algn="l">
              <a:defRPr sz="1600"/>
            </a:lvl1pPr>
          </a:lstStyle>
          <a:p>
            <a:endParaRPr lang="zh-CN" altLang="en-US"/>
          </a:p>
        </p:txBody>
      </p:sp>
      <p:sp>
        <p:nvSpPr>
          <p:cNvPr id="7" name="灯片编号占位符 6"/>
          <p:cNvSpPr>
            <a:spLocks noGrp="1"/>
          </p:cNvSpPr>
          <p:nvPr>
            <p:ph type="sldNum" sz="quarter" idx="5"/>
          </p:nvPr>
        </p:nvSpPr>
        <p:spPr>
          <a:xfrm>
            <a:off x="5797265" y="6743111"/>
            <a:ext cx="4434999" cy="354966"/>
          </a:xfrm>
          <a:prstGeom prst="rect">
            <a:avLst/>
          </a:prstGeom>
        </p:spPr>
        <p:txBody>
          <a:bodyPr vert="horz" lIns="118471" tIns="59240" rIns="118471" bIns="59240" rtlCol="0" anchor="b"/>
          <a:lstStyle>
            <a:lvl1pPr algn="r">
              <a:defRPr sz="1600"/>
            </a:lvl1pPr>
          </a:lstStyle>
          <a:p>
            <a:fld id="{909AE94F-F71F-4F94-AA35-FB8682F67D0A}" type="slidenum">
              <a:rPr lang="zh-CN" altLang="en-US" smtClean="0"/>
              <a:pPr/>
              <a:t>‹#›</a:t>
            </a:fld>
            <a:endParaRPr lang="zh-CN" altLang="en-US"/>
          </a:p>
        </p:txBody>
      </p:sp>
    </p:spTree>
    <p:extLst>
      <p:ext uri="{BB962C8B-B14F-4D97-AF65-F5344CB8AC3E}">
        <p14:creationId xmlns:p14="http://schemas.microsoft.com/office/powerpoint/2010/main" val="122525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900"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a:t>
            </a:fld>
            <a:endParaRPr lang="zh-CN" altLang="en-US"/>
          </a:p>
        </p:txBody>
      </p:sp>
    </p:spTree>
    <p:extLst>
      <p:ext uri="{BB962C8B-B14F-4D97-AF65-F5344CB8AC3E}">
        <p14:creationId xmlns:p14="http://schemas.microsoft.com/office/powerpoint/2010/main" val="3801447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 idea of evolution has been brought into computer graphics for many years.</a:t>
            </a:r>
          </a:p>
          <a:p>
            <a:endParaRPr lang="en-US" altLang="zh-CN" baseline="0" dirty="0" smtClean="0"/>
          </a:p>
          <a:p>
            <a:r>
              <a:rPr lang="en-US" altLang="zh-CN" baseline="0" dirty="0" smtClean="0"/>
              <a:t>The most important difference of our work from these previous ones is, our method evolves a set of 3D shapes.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10</a:t>
            </a:fld>
            <a:endParaRPr lang="zh-CN" altLang="en-US"/>
          </a:p>
        </p:txBody>
      </p:sp>
    </p:spTree>
    <p:extLst>
      <p:ext uri="{BB962C8B-B14F-4D97-AF65-F5344CB8AC3E}">
        <p14:creationId xmlns:p14="http://schemas.microsoft.com/office/powerpoint/2010/main" val="1825119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Also related to our</a:t>
            </a:r>
            <a:r>
              <a:rPr lang="en-US" altLang="zh-CN" baseline="0" dirty="0" smtClean="0"/>
              <a:t> work is data-driven shape modeling, which is recently a </a:t>
            </a:r>
            <a:r>
              <a:rPr lang="en-US" altLang="zh-CN" dirty="0" smtClean="0"/>
              <a:t>very hot topic in computer graphics.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11</a:t>
            </a:fld>
            <a:endParaRPr lang="zh-CN" altLang="en-US"/>
          </a:p>
        </p:txBody>
      </p:sp>
    </p:spTree>
    <p:extLst>
      <p:ext uri="{BB962C8B-B14F-4D97-AF65-F5344CB8AC3E}">
        <p14:creationId xmlns:p14="http://schemas.microsoft.com/office/powerpoint/2010/main" val="3604904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a:t>
            </a:r>
            <a:r>
              <a:rPr lang="en-US" altLang="zh-CN" baseline="0" dirty="0" smtClean="0"/>
              <a:t> work is also inspired by the seminar work of design galleries.</a:t>
            </a:r>
          </a:p>
          <a:p>
            <a:endParaRPr lang="en-US" altLang="zh-CN" baseline="0" dirty="0" smtClean="0"/>
          </a:p>
          <a:p>
            <a:r>
              <a:rPr lang="en-US" altLang="zh-CN" baseline="0" dirty="0" smtClean="0"/>
              <a:t>We utilize a shape gallery to help the user to explore the design space of man-made objects.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12</a:t>
            </a:fld>
            <a:endParaRPr lang="zh-CN" altLang="en-US"/>
          </a:p>
        </p:txBody>
      </p:sp>
    </p:spTree>
    <p:extLst>
      <p:ext uri="{BB962C8B-B14F-4D97-AF65-F5344CB8AC3E}">
        <p14:creationId xmlns:p14="http://schemas.microsoft.com/office/powerpoint/2010/main" val="46079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a</a:t>
            </a:r>
            <a:r>
              <a:rPr lang="en-US" altLang="zh-CN" baseline="0" dirty="0" smtClean="0"/>
              <a:t>n overview of our system.</a:t>
            </a:r>
          </a:p>
          <a:p>
            <a:endParaRPr lang="en-US" altLang="zh-CN" baseline="0" dirty="0" smtClean="0"/>
          </a:p>
          <a:p>
            <a:r>
              <a:rPr lang="en-US" altLang="zh-CN" baseline="0" dirty="0" smtClean="0"/>
              <a:t>Starting from the initial population, we repeatedly generate new shapes from the current generation, through a reproduction process</a:t>
            </a:r>
          </a:p>
          <a:p>
            <a:endParaRPr lang="en-US" altLang="zh-CN" baseline="0" dirty="0" smtClean="0"/>
          </a:p>
          <a:p>
            <a:r>
              <a:rPr lang="en-US" altLang="zh-CN" baseline="0" dirty="0" smtClean="0"/>
              <a:t>The newly generated shapes are filtered by the upright standing criterion, and then presented to the user in a 3D shape gallery.</a:t>
            </a:r>
          </a:p>
          <a:p>
            <a:endParaRPr lang="en-US" altLang="zh-CN" baseline="0" dirty="0" smtClean="0"/>
          </a:p>
          <a:p>
            <a:r>
              <a:rPr lang="en-US" altLang="zh-CN" baseline="0" dirty="0" smtClean="0"/>
              <a:t>The user can affect the evolution by rating the new shapes. The rated shapes are then merged into the whole population to join in the reproduction in the next round.</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13</a:t>
            </a:fld>
            <a:endParaRPr lang="zh-CN" altLang="en-US"/>
          </a:p>
        </p:txBody>
      </p:sp>
    </p:spTree>
    <p:extLst>
      <p:ext uri="{BB962C8B-B14F-4D97-AF65-F5344CB8AC3E}">
        <p14:creationId xmlns:p14="http://schemas.microsoft.com/office/powerpoint/2010/main" val="117796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a</a:t>
            </a:r>
            <a:r>
              <a:rPr lang="en-US" altLang="zh-CN" baseline="0" dirty="0" smtClean="0"/>
              <a:t> snapshot of the user interface of our system.</a:t>
            </a:r>
          </a:p>
          <a:p>
            <a:endParaRPr lang="en-US" altLang="zh-CN" baseline="0" dirty="0" smtClean="0"/>
          </a:p>
          <a:p>
            <a:r>
              <a:rPr lang="en-US" altLang="zh-CN" baseline="0" dirty="0" smtClean="0"/>
              <a:t>Our system presents 9 shapes at a time to the user and allow her to rate the shapes as liked or disliked</a:t>
            </a:r>
          </a:p>
          <a:p>
            <a:endParaRPr lang="en-US" altLang="zh-CN" baseline="0" dirty="0" smtClean="0"/>
          </a:p>
          <a:p>
            <a:r>
              <a:rPr lang="en-US" altLang="zh-CN" baseline="0" dirty="0" smtClean="0"/>
              <a:t>Liked shapes will have higher chance to reproduce.</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14</a:t>
            </a:fld>
            <a:endParaRPr lang="zh-CN" altLang="en-US"/>
          </a:p>
        </p:txBody>
      </p:sp>
    </p:spTree>
    <p:extLst>
      <p:ext uri="{BB962C8B-B14F-4D97-AF65-F5344CB8AC3E}">
        <p14:creationId xmlns:p14="http://schemas.microsoft.com/office/powerpoint/2010/main" val="3169761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38010">
              <a:defRPr/>
            </a:pPr>
            <a:r>
              <a:rPr lang="en-US" altLang="zh-CN" dirty="0"/>
              <a:t>To </a:t>
            </a:r>
            <a:r>
              <a:rPr lang="en-US" altLang="zh-CN" dirty="0" smtClean="0"/>
              <a:t>keep the amount of computation</a:t>
            </a:r>
            <a:r>
              <a:rPr lang="en-US" altLang="zh-CN" baseline="0" dirty="0" smtClean="0"/>
              <a:t> and user interaction in each generation manageable,</a:t>
            </a:r>
          </a:p>
          <a:p>
            <a:pPr defTabSz="1238010">
              <a:defRPr/>
            </a:pPr>
            <a:endParaRPr lang="en-US" altLang="zh-CN" baseline="0" dirty="0" smtClean="0"/>
          </a:p>
          <a:p>
            <a:pPr defTabSz="1238010">
              <a:defRPr/>
            </a:pPr>
            <a:r>
              <a:rPr lang="en-US" altLang="zh-CN" baseline="0" dirty="0" smtClean="0"/>
              <a:t>We should only allow a relatively small set to participate the reproduction</a:t>
            </a:r>
          </a:p>
          <a:p>
            <a:pPr defTabSz="1238010">
              <a:defRPr/>
            </a:pPr>
            <a:endParaRPr lang="en-US" altLang="zh-CN" baseline="0" dirty="0" smtClean="0"/>
          </a:p>
          <a:p>
            <a:pPr defTabSz="1238010">
              <a:defRPr/>
            </a:pPr>
            <a:r>
              <a:rPr lang="en-US" altLang="zh-CN" baseline="0" dirty="0" smtClean="0"/>
              <a:t>So we need to consider how to maintain a relatively small breeding set while keeping diversity,</a:t>
            </a:r>
            <a:endParaRPr lang="en-US" altLang="zh-CN" dirty="0" smtClean="0"/>
          </a:p>
          <a:p>
            <a:pPr defTabSz="1238010">
              <a:defRPr/>
            </a:pPr>
            <a:endParaRPr lang="en-US" altLang="zh-CN" dirty="0" smtClean="0"/>
          </a:p>
          <a:p>
            <a:pPr defTabSz="1238010">
              <a:defRPr/>
            </a:pPr>
            <a:r>
              <a:rPr lang="en-US" altLang="zh-CN" dirty="0" smtClean="0"/>
              <a:t>To this end, we split</a:t>
            </a:r>
            <a:r>
              <a:rPr lang="en-US" altLang="zh-CN" baseline="0" dirty="0" smtClean="0"/>
              <a:t> the</a:t>
            </a:r>
            <a:r>
              <a:rPr lang="en-US" altLang="zh-CN" dirty="0" smtClean="0"/>
              <a:t> whole population</a:t>
            </a:r>
            <a:r>
              <a:rPr lang="en-US" altLang="zh-CN" baseline="0" dirty="0" smtClean="0"/>
              <a:t> into two disjoint subsets: a large background set and a smaller foreground set</a:t>
            </a:r>
          </a:p>
          <a:p>
            <a:endParaRPr lang="en-US" altLang="zh-CN" baseline="0" dirty="0" smtClean="0"/>
          </a:p>
          <a:p>
            <a:r>
              <a:rPr lang="en-US" altLang="zh-CN" baseline="0" dirty="0" smtClean="0"/>
              <a:t>The foreground set contains </a:t>
            </a:r>
            <a:r>
              <a:rPr lang="en-US" altLang="zh-CN" dirty="0" smtClean="0"/>
              <a:t>shapes breeding to produce new generations.</a:t>
            </a:r>
          </a:p>
          <a:p>
            <a:pPr defTabSz="1238010">
              <a:defRPr/>
            </a:pP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15</a:t>
            </a:fld>
            <a:endParaRPr lang="zh-CN" altLang="en-US"/>
          </a:p>
        </p:txBody>
      </p:sp>
    </p:spTree>
    <p:extLst>
      <p:ext uri="{BB962C8B-B14F-4D97-AF65-F5344CB8AC3E}">
        <p14:creationId xmlns:p14="http://schemas.microsoft.com/office/powerpoint/2010/main" val="117796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a:t>
            </a:r>
            <a:r>
              <a:rPr lang="en-US" altLang="zh-CN" dirty="0"/>
              <a:t>rest of the population is in the background set, which is kept for the sake of diversity.</a:t>
            </a:r>
          </a:p>
          <a:p>
            <a:endParaRPr lang="en-US" altLang="zh-CN" dirty="0"/>
          </a:p>
          <a:p>
            <a:r>
              <a:rPr lang="en-US" altLang="zh-CN" dirty="0"/>
              <a:t>In each generation a controlled portion of the background set is upgraded and included in the </a:t>
            </a:r>
            <a:r>
              <a:rPr lang="en-US" altLang="zh-CN" baseline="0" dirty="0" smtClean="0"/>
              <a:t>foreground </a:t>
            </a:r>
            <a:r>
              <a:rPr lang="en-US" altLang="zh-CN" dirty="0"/>
              <a:t>set, to </a:t>
            </a:r>
            <a:r>
              <a:rPr lang="en-US" altLang="zh-CN" dirty="0" smtClean="0"/>
              <a:t>introduce more </a:t>
            </a:r>
            <a:r>
              <a:rPr lang="en-US" altLang="zh-CN" dirty="0"/>
              <a:t>diversity into the </a:t>
            </a:r>
            <a:r>
              <a:rPr lang="en-US" altLang="zh-CN" dirty="0" smtClean="0"/>
              <a:t>breeding set.</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16</a:t>
            </a:fld>
            <a:endParaRPr lang="zh-CN" altLang="en-US"/>
          </a:p>
        </p:txBody>
      </p:sp>
    </p:spTree>
    <p:extLst>
      <p:ext uri="{BB962C8B-B14F-4D97-AF65-F5344CB8AC3E}">
        <p14:creationId xmlns:p14="http://schemas.microsoft.com/office/powerpoint/2010/main" val="446601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a:t>
            </a:r>
            <a:r>
              <a:rPr lang="en-US" altLang="zh-CN" baseline="0" dirty="0" smtClean="0"/>
              <a:t> let’s take a look at the core part, reproduction.</a:t>
            </a:r>
          </a:p>
          <a:p>
            <a:endParaRPr lang="en-US" altLang="zh-CN" baseline="0" dirty="0" smtClean="0"/>
          </a:p>
          <a:p>
            <a:r>
              <a:rPr lang="en-US" altLang="zh-CN" baseline="0" dirty="0" smtClean="0"/>
              <a:t>The reproduction contains two genetic operators: mutation and crossover</a:t>
            </a:r>
            <a:r>
              <a:rPr lang="en-US" altLang="zh-CN" b="1" baseline="0" dirty="0" smtClean="0"/>
              <a:t>, which are the key to generate shape variations</a:t>
            </a:r>
          </a:p>
          <a:p>
            <a:endParaRPr lang="en-US" altLang="zh-CN" baseline="0" dirty="0" smtClean="0"/>
          </a:p>
          <a:p>
            <a:r>
              <a:rPr lang="en-US" altLang="zh-CN" baseline="0" dirty="0" smtClean="0"/>
              <a:t>We will spend a bit more time on the crossover operator since it is a major operation of the reproduction process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17</a:t>
            </a:fld>
            <a:endParaRPr lang="zh-CN" altLang="en-US"/>
          </a:p>
        </p:txBody>
      </p:sp>
    </p:spTree>
    <p:extLst>
      <p:ext uri="{BB962C8B-B14F-4D97-AF65-F5344CB8AC3E}">
        <p14:creationId xmlns:p14="http://schemas.microsoft.com/office/powerpoint/2010/main" val="1177960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reproduction </a:t>
            </a:r>
            <a:r>
              <a:rPr lang="en-US" altLang="zh-CN" baseline="0" dirty="0" smtClean="0"/>
              <a:t>works on the finer level parts, that is, the individual components of a man-made shape</a:t>
            </a:r>
          </a:p>
          <a:p>
            <a:endParaRPr lang="en-US" altLang="zh-CN" baseline="0" dirty="0" smtClean="0"/>
          </a:p>
          <a:p>
            <a:r>
              <a:rPr lang="en-US" altLang="zh-CN" baseline="0" dirty="0" smtClean="0"/>
              <a:t>For example, this bicycle model is composed of seventy one components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18</a:t>
            </a:fld>
            <a:endParaRPr lang="zh-CN" altLang="en-US"/>
          </a:p>
        </p:txBody>
      </p:sp>
    </p:spTree>
    <p:extLst>
      <p:ext uri="{BB962C8B-B14F-4D97-AF65-F5344CB8AC3E}">
        <p14:creationId xmlns:p14="http://schemas.microsoft.com/office/powerpoint/2010/main" val="2382321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accommodate</a:t>
            </a:r>
            <a:r>
              <a:rPr lang="en-US" altLang="zh-CN" baseline="0" dirty="0" smtClean="0"/>
              <a:t> the part alternation caused by mutation </a:t>
            </a:r>
            <a:r>
              <a:rPr lang="en-US" altLang="zh-CN" dirty="0" smtClean="0"/>
              <a:t>and crossover, we adopt the component-wise</a:t>
            </a:r>
            <a:r>
              <a:rPr lang="en-US" altLang="zh-CN" baseline="0" dirty="0" smtClean="0"/>
              <a:t> controllers as the means for structure-aware deformation</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19</a:t>
            </a:fld>
            <a:endParaRPr lang="zh-CN" altLang="en-US"/>
          </a:p>
        </p:txBody>
      </p:sp>
    </p:spTree>
    <p:extLst>
      <p:ext uri="{BB962C8B-B14F-4D97-AF65-F5344CB8AC3E}">
        <p14:creationId xmlns:p14="http://schemas.microsoft.com/office/powerpoint/2010/main" val="19964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t>As many other speakers have already mentioned, the creation of 3D content is a very important topic in computer graphics,</a:t>
            </a:r>
          </a:p>
          <a:p>
            <a:r>
              <a:rPr lang="en-US" altLang="zh-CN" sz="1900" dirty="0"/>
              <a:t>At the same time, 3D content creation remains challenging</a:t>
            </a:r>
          </a:p>
          <a:p>
            <a:endParaRPr lang="en-US" altLang="zh-CN" sz="1900" dirty="0"/>
          </a:p>
          <a:p>
            <a:r>
              <a:rPr lang="en-US" altLang="zh-CN" sz="1900" dirty="0"/>
              <a:t>Especially, to come up with a means for creative 3d modeling is even hard</a:t>
            </a:r>
            <a:r>
              <a:rPr lang="zh-CN" altLang="en-US" sz="1900" dirty="0"/>
              <a:t> </a:t>
            </a:r>
            <a:r>
              <a:rPr lang="en-US" altLang="zh-CN" sz="1900" dirty="0"/>
              <a:t>since the whole process is usually open-ended, the user has neither a clear goal, nor an existing model to start with</a:t>
            </a:r>
            <a:br>
              <a:rPr lang="en-US" altLang="zh-CN" sz="1900" dirty="0"/>
            </a:br>
            <a:endParaRPr lang="en-US" altLang="zh-CN" sz="1900" dirty="0"/>
          </a:p>
          <a:p>
            <a:r>
              <a:rPr lang="en-US" altLang="zh-CN" sz="1900" dirty="0"/>
              <a:t>This kind of creative process often requires inspiration</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a:t>
            </a:fld>
            <a:endParaRPr lang="zh-CN" altLang="en-US"/>
          </a:p>
        </p:txBody>
      </p:sp>
    </p:spTree>
    <p:extLst>
      <p:ext uri="{BB962C8B-B14F-4D97-AF65-F5344CB8AC3E}">
        <p14:creationId xmlns:p14="http://schemas.microsoft.com/office/powerpoint/2010/main" val="3291935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20</a:t>
            </a:fld>
            <a:endParaRPr lang="zh-CN" altLang="en-US"/>
          </a:p>
        </p:txBody>
      </p:sp>
    </p:spTree>
    <p:extLst>
      <p:ext uri="{BB962C8B-B14F-4D97-AF65-F5344CB8AC3E}">
        <p14:creationId xmlns:p14="http://schemas.microsoft.com/office/powerpoint/2010/main" val="1973969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resulting controllers by structure optimization</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21</a:t>
            </a:fld>
            <a:endParaRPr lang="zh-CN" altLang="en-US"/>
          </a:p>
        </p:txBody>
      </p:sp>
    </p:spTree>
    <p:extLst>
      <p:ext uri="{BB962C8B-B14F-4D97-AF65-F5344CB8AC3E}">
        <p14:creationId xmlns:p14="http://schemas.microsoft.com/office/powerpoint/2010/main" val="150125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22</a:t>
            </a:fld>
            <a:endParaRPr lang="zh-CN" altLang="en-US"/>
          </a:p>
        </p:txBody>
      </p:sp>
    </p:spTree>
    <p:extLst>
      <p:ext uri="{BB962C8B-B14F-4D97-AF65-F5344CB8AC3E}">
        <p14:creationId xmlns:p14="http://schemas.microsoft.com/office/powerpoint/2010/main" val="1429479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Basically, the crossover is a part recombination</a:t>
            </a:r>
            <a:r>
              <a:rPr lang="en-US" altLang="zh-CN" baseline="0" dirty="0" smtClean="0"/>
              <a:t> between two parent shapes</a:t>
            </a:r>
          </a:p>
          <a:p>
            <a:endParaRPr lang="en-US" altLang="zh-CN" baseline="0"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23</a:t>
            </a:fld>
            <a:endParaRPr lang="zh-CN" altLang="en-US"/>
          </a:p>
        </p:txBody>
      </p:sp>
    </p:spTree>
    <p:extLst>
      <p:ext uri="{BB962C8B-B14F-4D97-AF65-F5344CB8AC3E}">
        <p14:creationId xmlns:p14="http://schemas.microsoft.com/office/powerpoint/2010/main" val="163922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generate</a:t>
            </a:r>
            <a:r>
              <a:rPr lang="en-US" altLang="zh-CN" baseline="0" dirty="0" smtClean="0"/>
              <a:t> as many as possible individuals that are reasonable or fit, w</a:t>
            </a:r>
            <a:r>
              <a:rPr lang="en-US" altLang="zh-CN" dirty="0" smtClean="0"/>
              <a:t>e need to perform the part</a:t>
            </a:r>
            <a:r>
              <a:rPr lang="en-US" altLang="zh-CN" baseline="0" dirty="0" smtClean="0"/>
              <a:t> </a:t>
            </a:r>
            <a:r>
              <a:rPr lang="en-US" altLang="zh-CN" baseline="0" dirty="0" err="1" smtClean="0"/>
              <a:t>re</a:t>
            </a:r>
            <a:r>
              <a:rPr lang="en-US" altLang="zh-CN" dirty="0" err="1" smtClean="0"/>
              <a:t>combinations</a:t>
            </a:r>
            <a:r>
              <a:rPr lang="en-US" altLang="zh-CN" dirty="0" smtClean="0"/>
              <a:t> in a reasonable manner</a:t>
            </a:r>
          </a:p>
          <a:p>
            <a:endParaRPr lang="en-US" altLang="zh-CN" dirty="0" smtClean="0"/>
          </a:p>
          <a:p>
            <a:r>
              <a:rPr lang="en-US" altLang="zh-CN" dirty="0" smtClean="0"/>
              <a:t>To</a:t>
            </a:r>
            <a:r>
              <a:rPr lang="en-US" altLang="zh-CN" baseline="0" dirty="0" smtClean="0"/>
              <a:t> this end</a:t>
            </a:r>
            <a:r>
              <a:rPr lang="en-US" altLang="zh-CN" dirty="0" smtClean="0"/>
              <a:t>, we need to solve the following </a:t>
            </a:r>
            <a:r>
              <a:rPr lang="en-US" altLang="zh-CN" baseline="0" dirty="0" smtClean="0"/>
              <a:t>two key problems:</a:t>
            </a:r>
          </a:p>
          <a:p>
            <a:endParaRPr lang="en-US" altLang="zh-CN" baseline="0" dirty="0" smtClean="0"/>
          </a:p>
          <a:p>
            <a:r>
              <a:rPr lang="en-US" altLang="zh-CN" baseline="0" dirty="0" smtClean="0"/>
              <a:t>How to select proper subsets of parts from both the two parent shapes.</a:t>
            </a:r>
          </a:p>
          <a:p>
            <a:endParaRPr lang="en-US" altLang="zh-CN" baseline="0" dirty="0" smtClean="0"/>
          </a:p>
          <a:p>
            <a:r>
              <a:rPr lang="en-US" altLang="zh-CN" baseline="0" dirty="0" smtClean="0"/>
              <a:t>The second one is how to assemble the selected parts to form a complete shape</a:t>
            </a:r>
          </a:p>
          <a:p>
            <a:endParaRPr lang="en-US" altLang="zh-CN" baseline="0" dirty="0" smtClean="0"/>
          </a:p>
          <a:p>
            <a:r>
              <a:rPr lang="en-US" altLang="zh-CN" baseline="0" dirty="0" smtClean="0"/>
              <a:t>Solving these two problems for man-made objects is definitely not a trivial task.</a:t>
            </a:r>
          </a:p>
          <a:p>
            <a:endParaRPr lang="en-US" altLang="zh-CN" baseline="0" dirty="0" smtClean="0"/>
          </a:p>
          <a:p>
            <a:r>
              <a:rPr lang="en-US" altLang="zh-CN" baseline="0" dirty="0" smtClean="0"/>
              <a:t>But if we have part correspondence in hand, the problems can be made much easier.</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24</a:t>
            </a:fld>
            <a:endParaRPr lang="zh-CN" altLang="en-US"/>
          </a:p>
        </p:txBody>
      </p:sp>
    </p:spTree>
    <p:extLst>
      <p:ext uri="{BB962C8B-B14F-4D97-AF65-F5344CB8AC3E}">
        <p14:creationId xmlns:p14="http://schemas.microsoft.com/office/powerpoint/2010/main" val="194933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can we compute part</a:t>
            </a:r>
            <a:r>
              <a:rPr lang="en-US" altLang="zh-CN" baseline="0" dirty="0" smtClean="0"/>
              <a:t> correspondence?</a:t>
            </a:r>
          </a:p>
          <a:p>
            <a:endParaRPr lang="en-US" altLang="zh-CN" baseline="0" dirty="0" smtClean="0"/>
          </a:p>
          <a:p>
            <a:r>
              <a:rPr lang="en-US" altLang="zh-CN" baseline="0" dirty="0" smtClean="0"/>
              <a:t>Unfortunately</a:t>
            </a:r>
            <a:r>
              <a:rPr lang="en-US" altLang="zh-CN" dirty="0" smtClean="0"/>
              <a:t>, finding</a:t>
            </a:r>
            <a:r>
              <a:rPr lang="en-US" altLang="zh-CN" baseline="0" dirty="0" smtClean="0"/>
              <a:t> exact correspondence for finer level parts of man-made objects is an ill-posed problem</a:t>
            </a:r>
            <a:endParaRPr lang="en-US" altLang="zh-CN" dirty="0" smtClean="0"/>
          </a:p>
          <a:p>
            <a:endParaRPr lang="en-US" altLang="zh-CN" dirty="0" smtClean="0"/>
          </a:p>
          <a:p>
            <a:r>
              <a:rPr lang="en-US" altLang="zh-CN" dirty="0" smtClean="0"/>
              <a:t>So we opt to find</a:t>
            </a:r>
            <a:r>
              <a:rPr lang="en-US" altLang="zh-CN" baseline="0" dirty="0" smtClean="0"/>
              <a:t> a fuzzy part correspondence</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25</a:t>
            </a:fld>
            <a:endParaRPr lang="zh-CN" altLang="en-US"/>
          </a:p>
        </p:txBody>
      </p:sp>
    </p:spTree>
    <p:extLst>
      <p:ext uri="{BB962C8B-B14F-4D97-AF65-F5344CB8AC3E}">
        <p14:creationId xmlns:p14="http://schemas.microsoft.com/office/powerpoint/2010/main" val="2582333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This is how we compute fuzzy part correspondence… which is actually simplistic</a:t>
            </a:r>
          </a:p>
          <a:p>
            <a:endParaRPr lang="en-US" altLang="zh-CN" baseline="0" dirty="0" smtClean="0"/>
          </a:p>
          <a:p>
            <a:r>
              <a:rPr lang="en-US" altLang="zh-CN" baseline="0" dirty="0" smtClean="0"/>
              <a:t>Given two shapes, we first remove their discrepancy in part proportion using the method style content separation</a:t>
            </a:r>
          </a:p>
          <a:p>
            <a:endParaRPr lang="en-US" altLang="zh-CN" baseline="0" dirty="0" smtClean="0"/>
          </a:p>
          <a:p>
            <a:r>
              <a:rPr lang="en-US" altLang="zh-CN" baseline="0" dirty="0" smtClean="0"/>
              <a:t>Then we perform global alignment for the two shapes</a:t>
            </a:r>
          </a:p>
          <a:p>
            <a:endParaRPr lang="en-US" altLang="zh-CN" baseline="0" dirty="0" smtClean="0"/>
          </a:p>
          <a:p>
            <a:r>
              <a:rPr lang="en-US" altLang="zh-CN" baseline="0" dirty="0" smtClean="0"/>
              <a:t>The fuzzy part correspondence between every two parts from the two shapes is simply computed as the </a:t>
            </a:r>
            <a:r>
              <a:rPr lang="en-US" altLang="zh-CN" baseline="0" dirty="0" err="1" smtClean="0"/>
              <a:t>Hausdorff</a:t>
            </a:r>
            <a:r>
              <a:rPr lang="en-US" altLang="zh-CN" baseline="0" dirty="0" smtClean="0"/>
              <a:t> distance between their bounding boxes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26</a:t>
            </a:fld>
            <a:endParaRPr lang="zh-CN" altLang="en-US"/>
          </a:p>
        </p:txBody>
      </p:sp>
    </p:spTree>
    <p:extLst>
      <p:ext uri="{BB962C8B-B14F-4D97-AF65-F5344CB8AC3E}">
        <p14:creationId xmlns:p14="http://schemas.microsoft.com/office/powerpoint/2010/main" val="2582333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a color-coded</a:t>
            </a:r>
            <a:r>
              <a:rPr lang="en-US" altLang="zh-CN" baseline="0" dirty="0" smtClean="0"/>
              <a:t> visualization of fuzzy part correspondence, or FPC</a:t>
            </a:r>
          </a:p>
          <a:p>
            <a:endParaRPr lang="en-US" altLang="zh-CN" baseline="0" dirty="0" smtClean="0"/>
          </a:p>
          <a:p>
            <a:r>
              <a:rPr lang="en-US" altLang="zh-CN" baseline="0" dirty="0" smtClean="0"/>
              <a:t>The red parts highlighted in the left most column are the queries</a:t>
            </a:r>
          </a:p>
          <a:p>
            <a:endParaRPr lang="en-US" altLang="zh-CN" baseline="0" dirty="0" smtClean="0"/>
          </a:p>
          <a:p>
            <a:r>
              <a:rPr lang="en-US" altLang="zh-CN" baseline="0" dirty="0" smtClean="0"/>
              <a:t>The FPC scores of the parts in the other shapes are shown in the right, where red corresponds to larger FPC value and yellow means small</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27</a:t>
            </a:fld>
            <a:endParaRPr lang="zh-CN" altLang="en-US"/>
          </a:p>
        </p:txBody>
      </p:sp>
    </p:spTree>
    <p:extLst>
      <p:ext uri="{BB962C8B-B14F-4D97-AF65-F5344CB8AC3E}">
        <p14:creationId xmlns:p14="http://schemas.microsoft.com/office/powerpoint/2010/main" val="2582333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you can</a:t>
            </a:r>
            <a:r>
              <a:rPr lang="en-US" altLang="zh-CN" baseline="0" dirty="0" smtClean="0"/>
              <a:t> see, the FPC roughly reflect the semantic part correspondence</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28</a:t>
            </a:fld>
            <a:endParaRPr lang="zh-CN" altLang="en-US"/>
          </a:p>
        </p:txBody>
      </p:sp>
    </p:spTree>
    <p:extLst>
      <p:ext uri="{BB962C8B-B14F-4D97-AF65-F5344CB8AC3E}">
        <p14:creationId xmlns:p14="http://schemas.microsoft.com/office/powerpoint/2010/main" val="197490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fuzzy</a:t>
            </a:r>
            <a:r>
              <a:rPr lang="en-US" altLang="zh-CN" baseline="0" dirty="0" smtClean="0"/>
              <a:t> part correspondence in hand, let’s come back to the two problems:</a:t>
            </a:r>
          </a:p>
          <a:p>
            <a:endParaRPr lang="en-US" altLang="zh-CN" baseline="0" dirty="0" smtClean="0"/>
          </a:p>
          <a:p>
            <a:r>
              <a:rPr lang="en-US" altLang="zh-CN" baseline="0" dirty="0" smtClean="0"/>
              <a:t>Let’s first take a look at how to select proper subsets of parts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29</a:t>
            </a:fld>
            <a:endParaRPr lang="zh-CN" altLang="en-US"/>
          </a:p>
        </p:txBody>
      </p:sp>
    </p:spTree>
    <p:extLst>
      <p:ext uri="{BB962C8B-B14F-4D97-AF65-F5344CB8AC3E}">
        <p14:creationId xmlns:p14="http://schemas.microsoft.com/office/powerpoint/2010/main" val="194933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work, we aim</a:t>
            </a:r>
            <a:r>
              <a:rPr lang="en-US" altLang="zh-CN" baseline="0" dirty="0" smtClean="0"/>
              <a:t> to provide the user with sets of </a:t>
            </a:r>
            <a:r>
              <a:rPr lang="en-US" altLang="zh-CN" dirty="0" smtClean="0"/>
              <a:t>complete</a:t>
            </a:r>
            <a:r>
              <a:rPr lang="en-US" altLang="zh-CN" baseline="0" dirty="0" smtClean="0"/>
              <a:t> shapes as modeling inspiration</a:t>
            </a:r>
          </a:p>
          <a:p>
            <a:endParaRPr lang="en-US" altLang="zh-CN" baseline="0" dirty="0" smtClean="0"/>
          </a:p>
          <a:p>
            <a:r>
              <a:rPr lang="en-US" altLang="zh-CN" baseline="0" dirty="0" smtClean="0"/>
              <a:t>This is achieved by example based shape synthesis</a:t>
            </a:r>
          </a:p>
          <a:p>
            <a:endParaRPr lang="en-US" altLang="zh-CN" baseline="0" dirty="0" smtClean="0"/>
          </a:p>
          <a:p>
            <a:r>
              <a:rPr lang="en-US" altLang="zh-CN" baseline="0" dirty="0" smtClean="0"/>
              <a:t>The newly synthesized shapes are suggested to the users with a shape gallery, so that the user can select the ones she likes</a:t>
            </a:r>
          </a:p>
          <a:p>
            <a:endParaRPr lang="en-US" altLang="zh-CN" baseline="0" dirty="0" smtClean="0"/>
          </a:p>
          <a:p>
            <a:r>
              <a:rPr lang="en-US" altLang="zh-CN" baseline="0" dirty="0" smtClean="0"/>
              <a:t>The user feedback can then be utilized by the system to improve the creative suggestion</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a:t>
            </a:fld>
            <a:endParaRPr lang="zh-CN" altLang="en-US"/>
          </a:p>
        </p:txBody>
      </p:sp>
    </p:spTree>
    <p:extLst>
      <p:ext uri="{BB962C8B-B14F-4D97-AF65-F5344CB8AC3E}">
        <p14:creationId xmlns:p14="http://schemas.microsoft.com/office/powerpoint/2010/main" val="3800384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select the proper subsets to</a:t>
            </a:r>
            <a:r>
              <a:rPr lang="en-US" altLang="zh-CN" baseline="0" dirty="0" smtClean="0"/>
              <a:t> form a complete shape,</a:t>
            </a:r>
          </a:p>
          <a:p>
            <a:endParaRPr lang="en-US" altLang="zh-CN" baseline="0" dirty="0" smtClean="0"/>
          </a:p>
          <a:p>
            <a:r>
              <a:rPr lang="en-US" altLang="zh-CN" baseline="0" dirty="0" smtClean="0"/>
              <a:t>We consider three criteria:</a:t>
            </a:r>
          </a:p>
          <a:p>
            <a:r>
              <a:rPr lang="en-US" altLang="zh-CN" baseline="0" dirty="0" smtClean="0"/>
              <a:t>First, the parts selected should not have large spatial overlap, to avoid duplication of parts. For example… This is achieved with the help of fuzzy part correspondence we just described.</a:t>
            </a:r>
          </a:p>
          <a:p>
            <a:endParaRPr lang="en-US" altLang="zh-CN" baseline="0" dirty="0" smtClean="0"/>
          </a:p>
          <a:p>
            <a:r>
              <a:rPr lang="en-US" altLang="zh-CN" baseline="0" dirty="0" smtClean="0"/>
              <a:t>Second, we preserve the symmetry constraints during selection, e.g., if a part is selected, its symmetric counterpart should also be selected.</a:t>
            </a:r>
          </a:p>
          <a:p>
            <a:endParaRPr lang="en-US" altLang="zh-CN" baseline="0" dirty="0" smtClean="0"/>
          </a:p>
          <a:p>
            <a:r>
              <a:rPr lang="en-US" altLang="zh-CN" baseline="0" dirty="0" smtClean="0"/>
              <a:t>Third, the parts selected from the two parents must collectively cover all the sematic parts. For more details about this criterion, please refer to the paper.</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30</a:t>
            </a:fld>
            <a:endParaRPr lang="zh-CN" altLang="en-US"/>
          </a:p>
        </p:txBody>
      </p:sp>
    </p:spTree>
    <p:extLst>
      <p:ext uri="{BB962C8B-B14F-4D97-AF65-F5344CB8AC3E}">
        <p14:creationId xmlns:p14="http://schemas.microsoft.com/office/powerpoint/2010/main" val="61063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Having selected the subsets of parts,</a:t>
            </a:r>
          </a:p>
          <a:p>
            <a:endParaRPr lang="en-US" altLang="zh-CN" baseline="0" dirty="0" smtClean="0"/>
          </a:p>
          <a:p>
            <a:r>
              <a:rPr lang="en-US" altLang="zh-CN" baseline="0" dirty="0" smtClean="0"/>
              <a:t>The next task is to assemble the selected parts to build a complete shape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31</a:t>
            </a:fld>
            <a:endParaRPr lang="zh-CN" altLang="en-US"/>
          </a:p>
        </p:txBody>
      </p:sp>
    </p:spTree>
    <p:extLst>
      <p:ext uri="{BB962C8B-B14F-4D97-AF65-F5344CB8AC3E}">
        <p14:creationId xmlns:p14="http://schemas.microsoft.com/office/powerpoint/2010/main" val="1949338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defTabSz="1093823">
              <a:defRPr/>
            </a:pPr>
            <a:r>
              <a:rPr lang="en-US" altLang="zh-CN" dirty="0" smtClean="0"/>
              <a:t>This</a:t>
            </a:r>
            <a:r>
              <a:rPr lang="en-US" altLang="zh-CN" baseline="0" dirty="0" smtClean="0"/>
              <a:t> </a:t>
            </a:r>
            <a:r>
              <a:rPr lang="en-US" altLang="zh-CN" dirty="0" smtClean="0"/>
              <a:t>is</a:t>
            </a:r>
            <a:r>
              <a:rPr lang="en-US" altLang="zh-CN" baseline="0" dirty="0" smtClean="0"/>
              <a:t> achieved by context based part placement</a:t>
            </a:r>
          </a:p>
          <a:p>
            <a:pPr marL="0" lvl="1" defTabSz="1093823">
              <a:defRPr/>
            </a:pPr>
            <a:endParaRPr lang="en-US" altLang="zh-CN" dirty="0" smtClean="0"/>
          </a:p>
          <a:p>
            <a:r>
              <a:rPr lang="en-US" altLang="zh-CN" dirty="0" smtClean="0"/>
              <a:t>Here</a:t>
            </a:r>
            <a:r>
              <a:rPr lang="en-US" altLang="zh-CN" baseline="0" dirty="0" smtClean="0"/>
              <a:t> is an example, the parts marked in red in both shapes are those selected to construct the new shape</a:t>
            </a:r>
          </a:p>
          <a:p>
            <a:endParaRPr lang="en-US" altLang="zh-CN" baseline="0" dirty="0" smtClean="0"/>
          </a:p>
          <a:p>
            <a:pPr marL="0" lvl="1" defTabSz="1093823">
              <a:defRPr/>
            </a:pPr>
            <a:r>
              <a:rPr lang="en-US" altLang="zh-CN" baseline="0" dirty="0" smtClean="0"/>
              <a:t>We progressively place the selected parts in the source shape into the target</a:t>
            </a:r>
          </a:p>
          <a:p>
            <a:pPr marL="0" lvl="1" defTabSz="1093823">
              <a:defRPr/>
            </a:pPr>
            <a:endParaRPr lang="en-US" altLang="zh-CN" baseline="0" dirty="0" smtClean="0"/>
          </a:p>
          <a:p>
            <a:pPr marL="0" lvl="1" defTabSz="1093823">
              <a:defRPr/>
            </a:pPr>
            <a:r>
              <a:rPr lang="en-US" altLang="zh-CN" baseline="0" dirty="0" smtClean="0"/>
              <a:t>The </a:t>
            </a:r>
            <a:r>
              <a:rPr lang="en-US" altLang="zh-CN" dirty="0" smtClean="0"/>
              <a:t>already placed parts serve as context or constraints for the following</a:t>
            </a:r>
            <a:r>
              <a:rPr lang="en-US" altLang="zh-CN" baseline="0" dirty="0" smtClean="0"/>
              <a:t> parts.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32</a:t>
            </a:fld>
            <a:endParaRPr lang="zh-CN" altLang="en-US"/>
          </a:p>
        </p:txBody>
      </p:sp>
    </p:spTree>
    <p:extLst>
      <p:ext uri="{BB962C8B-B14F-4D97-AF65-F5344CB8AC3E}">
        <p14:creationId xmlns:p14="http://schemas.microsoft.com/office/powerpoint/2010/main" val="4038190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During the placement, the parts are deformed to preserve the mutual relations inherited from the parents.</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33</a:t>
            </a:fld>
            <a:endParaRPr lang="zh-CN" altLang="en-US"/>
          </a:p>
        </p:txBody>
      </p:sp>
    </p:spTree>
    <p:extLst>
      <p:ext uri="{BB962C8B-B14F-4D97-AF65-F5344CB8AC3E}">
        <p14:creationId xmlns:p14="http://schemas.microsoft.com/office/powerpoint/2010/main" val="814952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we show the whole process of the context based part placement</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34</a:t>
            </a:fld>
            <a:endParaRPr lang="zh-CN" altLang="en-US"/>
          </a:p>
        </p:txBody>
      </p:sp>
    </p:spTree>
    <p:extLst>
      <p:ext uri="{BB962C8B-B14F-4D97-AF65-F5344CB8AC3E}">
        <p14:creationId xmlns:p14="http://schemas.microsoft.com/office/powerpoint/2010/main" val="1153782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t>We first identify boundary parts in the source shape,</a:t>
            </a:r>
          </a:p>
          <a:p>
            <a:endParaRPr lang="en-US" altLang="zh-CN" sz="1900" dirty="0"/>
          </a:p>
          <a:p>
            <a:r>
              <a:rPr lang="en-US" altLang="zh-CN" sz="1900" dirty="0"/>
              <a:t>which are the parts that are not selected but neighboring to those selected parts, as shown in yellow</a:t>
            </a:r>
          </a:p>
          <a:p>
            <a:endParaRPr lang="en-US" altLang="zh-CN" sz="1900" dirty="0"/>
          </a:p>
          <a:p>
            <a:r>
              <a:rPr lang="en-US" altLang="zh-CN" sz="1900" dirty="0"/>
              <a:t>We first deform the boundary parts to fit their counterpart in target found by a fuzzy part correspondence which we have just described.</a:t>
            </a:r>
          </a:p>
          <a:p>
            <a:endParaRPr lang="en-US" altLang="zh-CN" sz="1900" dirty="0"/>
          </a:p>
          <a:p>
            <a:r>
              <a:rPr lang="en-US" altLang="zh-CN" sz="1900" dirty="0"/>
              <a:t>Then other parts are placed in the descending order of confidence, which is also computed based on fuzzy part correspondence</a:t>
            </a:r>
            <a:endParaRPr lang="zh-CN" altLang="en-US" sz="1900"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35</a:t>
            </a:fld>
            <a:endParaRPr lang="zh-CN" altLang="en-US"/>
          </a:p>
        </p:txBody>
      </p:sp>
    </p:spTree>
    <p:extLst>
      <p:ext uri="{BB962C8B-B14F-4D97-AF65-F5344CB8AC3E}">
        <p14:creationId xmlns:p14="http://schemas.microsoft.com/office/powerpoint/2010/main" val="84398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t>OK, we have talked about crossover, one of the two reproduction operators. Now let’s take a look at the other one, mutation,</a:t>
            </a:r>
          </a:p>
          <a:p>
            <a:endParaRPr lang="en-US" altLang="zh-CN" sz="1900" dirty="0"/>
          </a:p>
          <a:p>
            <a:r>
              <a:rPr lang="en-US" altLang="zh-CN" sz="1900" dirty="0"/>
              <a:t>Mutation is achieved by part warping, which is rather easy to implement using controllers</a:t>
            </a:r>
          </a:p>
          <a:p>
            <a:endParaRPr lang="en-US" altLang="zh-CN" sz="1900" dirty="0"/>
          </a:p>
          <a:p>
            <a:r>
              <a:rPr lang="en-US" altLang="zh-CN" sz="1900" dirty="0"/>
              <a:t>Specifically, we randomly choose a controller and warp it, the deformation is propagated to all the other controllers in a structure-aware manner, resulting a warped shape</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36</a:t>
            </a:fld>
            <a:endParaRPr lang="zh-CN" altLang="en-US"/>
          </a:p>
        </p:txBody>
      </p:sp>
    </p:spTree>
    <p:extLst>
      <p:ext uri="{BB962C8B-B14F-4D97-AF65-F5344CB8AC3E}">
        <p14:creationId xmlns:p14="http://schemas.microsoft.com/office/powerpoint/2010/main" val="1658763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t>The allowed deformation of a part is sampled from a statistical model learned from the input set.</a:t>
            </a:r>
            <a:endParaRPr lang="zh-CN" altLang="en-US" sz="1900"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37</a:t>
            </a:fld>
            <a:endParaRPr lang="zh-CN" altLang="en-US"/>
          </a:p>
        </p:txBody>
      </p:sp>
    </p:spTree>
    <p:extLst>
      <p:ext uri="{BB962C8B-B14F-4D97-AF65-F5344CB8AC3E}">
        <p14:creationId xmlns:p14="http://schemas.microsoft.com/office/powerpoint/2010/main" val="637984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900" dirty="0"/>
              <a:t>Now we show some results of set evolution</a:t>
            </a:r>
          </a:p>
          <a:p>
            <a:endParaRPr lang="en-US" altLang="zh-CN" sz="1900" dirty="0"/>
          </a:p>
          <a:p>
            <a:r>
              <a:rPr lang="en-US" altLang="zh-CN" sz="1900" dirty="0"/>
              <a:t>This is an input set of chairs</a:t>
            </a:r>
          </a:p>
          <a:p>
            <a:endParaRPr lang="en-US" altLang="zh-CN" sz="1900" dirty="0"/>
          </a:p>
          <a:p>
            <a:r>
              <a:rPr lang="en-US" altLang="zh-CN" sz="1900" dirty="0"/>
              <a:t>This is the chairs generated in the 5</a:t>
            </a:r>
            <a:r>
              <a:rPr lang="en-US" altLang="zh-CN" sz="1900" baseline="30000" dirty="0"/>
              <a:t>th</a:t>
            </a:r>
            <a:r>
              <a:rPr lang="en-US" altLang="zh-CN" sz="1900" dirty="0"/>
              <a:t> gen … the shapes that are marked with a green circle are those recognized by our participants as unexpected</a:t>
            </a:r>
          </a:p>
          <a:p>
            <a:endParaRPr lang="en-US" altLang="zh-CN" sz="1900" dirty="0"/>
          </a:p>
          <a:p>
            <a:r>
              <a:rPr lang="en-US" altLang="zh-CN" sz="1900" dirty="0"/>
              <a:t>this is the result in the 10</a:t>
            </a:r>
            <a:r>
              <a:rPr lang="en-US" altLang="zh-CN" sz="1900" baseline="30000" dirty="0"/>
              <a:t>th</a:t>
            </a:r>
            <a:r>
              <a:rPr lang="en-US" altLang="zh-CN" sz="1900" dirty="0"/>
              <a:t> gen … as you can see, there are indeed quite a few chairs with novel, yet meaningful structures</a:t>
            </a:r>
            <a:endParaRPr lang="zh-CN" altLang="en-US" sz="1900"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38</a:t>
            </a:fld>
            <a:endParaRPr lang="zh-CN" altLang="en-US"/>
          </a:p>
        </p:txBody>
      </p:sp>
    </p:spTree>
    <p:extLst>
      <p:ext uri="{BB962C8B-B14F-4D97-AF65-F5344CB8AC3E}">
        <p14:creationId xmlns:p14="http://schemas.microsoft.com/office/powerpoint/2010/main" val="3649410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candle set</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39</a:t>
            </a:fld>
            <a:endParaRPr lang="zh-CN" altLang="en-US"/>
          </a:p>
        </p:txBody>
      </p:sp>
    </p:spTree>
    <p:extLst>
      <p:ext uri="{BB962C8B-B14F-4D97-AF65-F5344CB8AC3E}">
        <p14:creationId xmlns:p14="http://schemas.microsoft.com/office/powerpoint/2010/main" val="363784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93823">
              <a:defRPr/>
            </a:pPr>
            <a:r>
              <a:rPr lang="en-US" altLang="zh-CN" baseline="0" dirty="0" smtClean="0"/>
              <a:t>To provide sets of complete shapes as modeling inspiration, we need an approach that can automatically synthesize a set of shapes at a time</a:t>
            </a:r>
            <a:endParaRPr lang="zh-CN" altLang="en-US"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a:t>
            </a:fld>
            <a:endParaRPr lang="zh-CN" altLang="en-US"/>
          </a:p>
        </p:txBody>
      </p:sp>
    </p:spTree>
    <p:extLst>
      <p:ext uri="{BB962C8B-B14F-4D97-AF65-F5344CB8AC3E}">
        <p14:creationId xmlns:p14="http://schemas.microsoft.com/office/powerpoint/2010/main" val="4236524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we show an unfamiliar set. We asked our artist to model a set of creatures we call TV aliens as the input population and see if our method can generate something interesting</a:t>
            </a:r>
          </a:p>
          <a:p>
            <a:endParaRPr lang="en-US" altLang="zh-CN" baseline="0" dirty="0" smtClean="0"/>
          </a:p>
          <a:p>
            <a:r>
              <a:rPr lang="en-US" altLang="zh-CN" baseline="0" dirty="0" smtClean="0"/>
              <a:t>Here are the generated shapes, you may see, our method can indeed generate some creatures that are interesting, even funny looking but actually reasonable</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40</a:t>
            </a:fld>
            <a:endParaRPr lang="zh-CN" altLang="en-US"/>
          </a:p>
        </p:txBody>
      </p:sp>
    </p:spTree>
    <p:extLst>
      <p:ext uri="{BB962C8B-B14F-4D97-AF65-F5344CB8AC3E}">
        <p14:creationId xmlns:p14="http://schemas.microsoft.com/office/powerpoint/2010/main" val="1546607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a:t>
            </a:r>
            <a:r>
              <a:rPr lang="en-US" altLang="zh-CN" baseline="0" dirty="0" smtClean="0"/>
              <a:t> without diversity control, the evolution leads to an elite set when the user always liked creatures with a big head and short legs, we call them cat-like creatures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41</a:t>
            </a:fld>
            <a:endParaRPr lang="zh-CN" altLang="en-US"/>
          </a:p>
        </p:txBody>
      </p:sp>
    </p:spTree>
    <p:extLst>
      <p:ext uri="{BB962C8B-B14F-4D97-AF65-F5344CB8AC3E}">
        <p14:creationId xmlns:p14="http://schemas.microsoft.com/office/powerpoint/2010/main" val="1986754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Still, our work has the following limitations,</a:t>
            </a:r>
          </a:p>
          <a:p>
            <a:endParaRPr lang="en-US" altLang="zh-CN" baseline="0" dirty="0" smtClean="0"/>
          </a:p>
          <a:p>
            <a:r>
              <a:rPr lang="en-US" altLang="zh-CN" baseline="0" dirty="0" smtClean="0"/>
              <a:t>First, our reproduction operators are limited by the underlying </a:t>
            </a:r>
            <a:r>
              <a:rPr lang="en-US" altLang="zh-CN" dirty="0" smtClean="0"/>
              <a:t>structure representation, currently it is simply a part recombination</a:t>
            </a:r>
          </a:p>
          <a:p>
            <a:endParaRPr lang="en-US" altLang="zh-CN" dirty="0" smtClean="0"/>
          </a:p>
          <a:p>
            <a:r>
              <a:rPr lang="en-US" altLang="zh-CN" dirty="0" smtClean="0"/>
              <a:t>Secondly,</a:t>
            </a:r>
            <a:r>
              <a:rPr lang="en-US" altLang="zh-CN" baseline="0" dirty="0" smtClean="0"/>
              <a:t> the diversity is measure by shape signature, more advanced measure can be employed</a:t>
            </a:r>
          </a:p>
          <a:p>
            <a:endParaRPr lang="en-US" altLang="zh-CN" baseline="0" dirty="0" smtClean="0"/>
          </a:p>
          <a:p>
            <a:r>
              <a:rPr lang="en-US" altLang="zh-CN" baseline="0" dirty="0" smtClean="0"/>
              <a:t>Thirdly, our method still can generate unreasonable results, mainly due to the heuristic nature of the part selection in crossover. Here learning a statistical model might be a good way out</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42</a:t>
            </a:fld>
            <a:endParaRPr lang="zh-CN" altLang="en-US"/>
          </a:p>
        </p:txBody>
      </p:sp>
    </p:spTree>
    <p:extLst>
      <p:ext uri="{BB962C8B-B14F-4D97-AF65-F5344CB8AC3E}">
        <p14:creationId xmlns:p14="http://schemas.microsoft.com/office/powerpoint/2010/main" val="3234941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want to highlight that our set evolution is not an </a:t>
            </a:r>
            <a:r>
              <a:rPr lang="en-US" altLang="zh-CN" dirty="0" smtClean="0"/>
              <a:t>evolution from primitive shapes into advanced ones, like the evolution in the nature.</a:t>
            </a:r>
          </a:p>
          <a:p>
            <a:endParaRPr lang="en-US" altLang="zh-CN" dirty="0" smtClean="0"/>
          </a:p>
          <a:p>
            <a:pPr defTabSz="1093823"/>
            <a:r>
              <a:rPr lang="en-US" altLang="zh-CN" dirty="0" smtClean="0"/>
              <a:t>Developing such kind</a:t>
            </a:r>
            <a:r>
              <a:rPr lang="en-US" altLang="zh-CN" baseline="0" dirty="0" smtClean="0"/>
              <a:t> of evolution for 3d shapes might be interesting to investigate</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43</a:t>
            </a:fld>
            <a:endParaRPr lang="zh-CN" altLang="en-US"/>
          </a:p>
        </p:txBody>
      </p:sp>
    </p:spTree>
    <p:extLst>
      <p:ext uri="{BB962C8B-B14F-4D97-AF65-F5344CB8AC3E}">
        <p14:creationId xmlns:p14="http://schemas.microsoft.com/office/powerpoint/2010/main" val="1378851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93823">
              <a:defRPr/>
            </a:pPr>
            <a:r>
              <a:rPr lang="en-US" altLang="zh-CN" dirty="0" smtClean="0"/>
              <a:t>Another thing</a:t>
            </a:r>
            <a:r>
              <a:rPr lang="en-US" altLang="zh-CN" baseline="0" dirty="0" smtClean="0"/>
              <a:t> is that,</a:t>
            </a:r>
          </a:p>
          <a:p>
            <a:pPr defTabSz="1093823">
              <a:defRPr/>
            </a:pPr>
            <a:endParaRPr lang="en-US" altLang="zh-CN" baseline="0" dirty="0" smtClean="0"/>
          </a:p>
          <a:p>
            <a:pPr defTabSz="1093823">
              <a:defRPr/>
            </a:pPr>
            <a:r>
              <a:rPr lang="en-US" altLang="zh-CN" dirty="0" smtClean="0"/>
              <a:t>Our</a:t>
            </a:r>
            <a:r>
              <a:rPr lang="en-US" altLang="zh-CN" baseline="0" dirty="0" smtClean="0"/>
              <a:t> set evolution is initialized with a </a:t>
            </a:r>
            <a:r>
              <a:rPr lang="en-US" altLang="zh-CN" dirty="0" smtClean="0"/>
              <a:t>sufficiently “developed” set</a:t>
            </a:r>
          </a:p>
          <a:p>
            <a:pPr defTabSz="1093823">
              <a:defRPr/>
            </a:pPr>
            <a:endParaRPr lang="en-US" altLang="zh-CN" dirty="0" smtClean="0"/>
          </a:p>
          <a:p>
            <a:pPr defTabSz="1093823">
              <a:defRPr/>
            </a:pPr>
            <a:r>
              <a:rPr lang="en-US" altLang="zh-CN" baseline="0" dirty="0" smtClean="0"/>
              <a:t>Specifically, the shapes in the initial population have been pre-analyzed to possess high level structural information, such as part corr.</a:t>
            </a:r>
          </a:p>
          <a:p>
            <a:pPr defTabSz="1093823">
              <a:defRPr/>
            </a:pPr>
            <a:endParaRPr lang="en-US" altLang="zh-CN" baseline="0" dirty="0" smtClean="0"/>
          </a:p>
          <a:p>
            <a:pPr defTabSz="1093823">
              <a:defRPr/>
            </a:pPr>
            <a:r>
              <a:rPr lang="en-US" altLang="zh-CN" baseline="0" dirty="0" smtClean="0"/>
              <a:t>An interesting direction would be developing a low level shape DNA that can evolve, this way, the evolution would better conform to the conventional genetic algorithm</a:t>
            </a:r>
          </a:p>
          <a:p>
            <a:pPr defTabSz="1093823">
              <a:defRPr/>
            </a:pPr>
            <a:endParaRPr lang="en-US" altLang="zh-CN" baseline="0" dirty="0" smtClean="0"/>
          </a:p>
          <a:p>
            <a:pPr defTabSz="1093823">
              <a:defRPr/>
            </a:pPr>
            <a:r>
              <a:rPr lang="en-US" altLang="zh-CN" baseline="0" dirty="0" smtClean="0"/>
              <a:t>and may be able to generate even more unexpected shapes</a:t>
            </a:r>
            <a:endParaRPr lang="en-US" altLang="zh-CN"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44</a:t>
            </a:fld>
            <a:endParaRPr lang="zh-CN" altLang="en-US"/>
          </a:p>
        </p:txBody>
      </p:sp>
    </p:spTree>
    <p:extLst>
      <p:ext uri="{BB962C8B-B14F-4D97-AF65-F5344CB8AC3E}">
        <p14:creationId xmlns:p14="http://schemas.microsoft.com/office/powerpoint/2010/main" val="1378851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Another possible future</a:t>
            </a:r>
            <a:r>
              <a:rPr lang="en-US" altLang="zh-CN" baseline="0" dirty="0" smtClean="0"/>
              <a:t> direction is evolving sets of shapes belonging to different but relevant semantic classes</a:t>
            </a:r>
          </a:p>
          <a:p>
            <a:endParaRPr lang="en-US" altLang="zh-CN" baseline="0" dirty="0" smtClean="0"/>
          </a:p>
          <a:p>
            <a:r>
              <a:rPr lang="en-US" altLang="zh-CN" baseline="0" dirty="0" smtClean="0"/>
              <a:t>For example, can we evolve a set of tools so that they together fulfill some kind of task? </a:t>
            </a:r>
          </a:p>
          <a:p>
            <a:endParaRPr lang="en-US" altLang="zh-CN" baseline="0" dirty="0" smtClean="0"/>
          </a:p>
          <a:p>
            <a:r>
              <a:rPr lang="en-US" altLang="zh-CN" baseline="0" dirty="0" smtClean="0"/>
              <a:t>This may be correlated to the notion of co-evolution</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45</a:t>
            </a:fld>
            <a:endParaRPr lang="zh-CN" altLang="en-US"/>
          </a:p>
        </p:txBody>
      </p:sp>
    </p:spTree>
    <p:extLst>
      <p:ext uri="{BB962C8B-B14F-4D97-AF65-F5344CB8AC3E}">
        <p14:creationId xmlns:p14="http://schemas.microsoft.com/office/powerpoint/2010/main" val="1070351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a:t>
            </a:r>
            <a:r>
              <a:rPr lang="en-US" altLang="zh-CN" baseline="0" dirty="0" smtClean="0"/>
              <a:t> that, t</a:t>
            </a:r>
            <a:r>
              <a:rPr lang="en-US" altLang="zh-CN" dirty="0" smtClean="0"/>
              <a:t>hank</a:t>
            </a:r>
            <a:r>
              <a:rPr lang="en-US" altLang="zh-CN" baseline="0" dirty="0" smtClean="0"/>
              <a:t> you for your attention.</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46</a:t>
            </a:fld>
            <a:endParaRPr lang="zh-CN" altLang="en-US"/>
          </a:p>
        </p:txBody>
      </p:sp>
    </p:spTree>
    <p:extLst>
      <p:ext uri="{BB962C8B-B14F-4D97-AF65-F5344CB8AC3E}">
        <p14:creationId xmlns:p14="http://schemas.microsoft.com/office/powerpoint/2010/main" val="670241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the effect of diversity control over the unexpectedness of the shapes</a:t>
            </a:r>
            <a:r>
              <a:rPr lang="en-US" altLang="zh-CN" baseline="0" dirty="0" smtClean="0"/>
              <a:t> created in various generations</a:t>
            </a:r>
          </a:p>
          <a:p>
            <a:endParaRPr lang="en-US" altLang="zh-CN" baseline="0" dirty="0" smtClean="0"/>
          </a:p>
          <a:p>
            <a:r>
              <a:rPr lang="en-US" altLang="zh-CN" baseline="0" dirty="0" smtClean="0"/>
              <a:t>The unexpectedness is rated by a group of users</a:t>
            </a:r>
          </a:p>
          <a:p>
            <a:endParaRPr lang="en-US" altLang="zh-CN" baseline="0" dirty="0" smtClean="0"/>
          </a:p>
          <a:p>
            <a:r>
              <a:rPr lang="en-US" altLang="zh-CN" baseline="0" dirty="0" smtClean="0"/>
              <a:t>The plots show that without diversity control, the unexpectedness does decline over the generations</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47</a:t>
            </a:fld>
            <a:endParaRPr lang="zh-CN" altLang="en-US"/>
          </a:p>
        </p:txBody>
      </p:sp>
    </p:spTree>
    <p:extLst>
      <p:ext uri="{BB962C8B-B14F-4D97-AF65-F5344CB8AC3E}">
        <p14:creationId xmlns:p14="http://schemas.microsoft.com/office/powerpoint/2010/main" val="101206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input population usually contains tens of shapes</a:t>
            </a:r>
          </a:p>
          <a:p>
            <a:endParaRPr lang="en-US" altLang="zh-CN" baseline="0" dirty="0" smtClean="0"/>
          </a:p>
          <a:p>
            <a:r>
              <a:rPr lang="en-US" altLang="zh-CN" baseline="0" dirty="0" smtClean="0"/>
              <a:t>The reproduction of one shape takes about less than a second</a:t>
            </a:r>
          </a:p>
          <a:p>
            <a:endParaRPr lang="en-US" altLang="zh-CN" baseline="0" dirty="0" smtClean="0"/>
          </a:p>
          <a:p>
            <a:r>
              <a:rPr lang="en-US" altLang="zh-CN" baseline="0" dirty="0" smtClean="0"/>
              <a:t>Our reproduction can sometimes produce invalid shapes, the last column reports the percentage of valid. As you can see, the more complex the structure of the shape class, the less percentage of validness we get. The validness is rated by the a group of users, since automatic evaluation of validness of a man-made shape is rather challenging.</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48</a:t>
            </a:fld>
            <a:endParaRPr lang="zh-CN" altLang="en-US"/>
          </a:p>
        </p:txBody>
      </p:sp>
    </p:spTree>
    <p:extLst>
      <p:ext uri="{BB962C8B-B14F-4D97-AF65-F5344CB8AC3E}">
        <p14:creationId xmlns:p14="http://schemas.microsoft.com/office/powerpoint/2010/main" val="1909605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Let’s take a look at the flows between the two sets from one generation to the next.</a:t>
            </a:r>
          </a:p>
          <a:p>
            <a:endParaRPr lang="en-US" altLang="zh-CN" sz="1400" dirty="0"/>
          </a:p>
          <a:p>
            <a:r>
              <a:rPr lang="en-US" altLang="zh-CN" sz="1400" dirty="0"/>
              <a:t>The foreground usually maintains 40 models and the background contains 120</a:t>
            </a:r>
          </a:p>
          <a:p>
            <a:endParaRPr lang="en-US" altLang="zh-CN" sz="1400" dirty="0"/>
          </a:p>
          <a:p>
            <a:r>
              <a:rPr lang="en-US" altLang="zh-CN" sz="1400" dirty="0"/>
              <a:t>The foreground set breeds into the next generation through reproduction. </a:t>
            </a:r>
          </a:p>
          <a:p>
            <a:endParaRPr lang="en-US" altLang="zh-CN" sz="1400" dirty="0"/>
          </a:p>
          <a:p>
            <a:r>
              <a:rPr lang="en-US" altLang="zh-CN" sz="1400" dirty="0"/>
              <a:t>So in the next generation, the foreground set is composed of the shapes 80% from reproduction, 15% from the previous generation, and 5% from the background set.</a:t>
            </a:r>
          </a:p>
          <a:p>
            <a:endParaRPr lang="en-US" altLang="zh-CN" sz="1400" dirty="0"/>
          </a:p>
          <a:p>
            <a:r>
              <a:rPr lang="en-US" altLang="zh-CN" sz="1400" dirty="0"/>
              <a:t>The background set is composed of shapes both from reproduction and from itself in the previous generation.</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49</a:t>
            </a:fld>
            <a:endParaRPr lang="zh-CN" altLang="en-US"/>
          </a:p>
        </p:txBody>
      </p:sp>
    </p:spTree>
    <p:extLst>
      <p:ext uri="{BB962C8B-B14F-4D97-AF65-F5344CB8AC3E}">
        <p14:creationId xmlns:p14="http://schemas.microsoft.com/office/powerpoint/2010/main" val="1950458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we</a:t>
            </a:r>
            <a:r>
              <a:rPr lang="en-US" altLang="zh-CN" baseline="0" dirty="0" smtClean="0"/>
              <a:t> propose </a:t>
            </a:r>
            <a:r>
              <a:rPr lang="en-US" altLang="zh-CN" baseline="0" dirty="0" smtClean="0"/>
              <a:t>set </a:t>
            </a:r>
            <a:r>
              <a:rPr lang="en-US" altLang="zh-CN" baseline="0" dirty="0" smtClean="0"/>
              <a:t>evolution, which is motived by the biological evolution</a:t>
            </a:r>
          </a:p>
          <a:p>
            <a:endParaRPr lang="en-US" altLang="zh-CN" baseline="0" dirty="0" smtClean="0"/>
          </a:p>
          <a:p>
            <a:r>
              <a:rPr lang="en-US" altLang="zh-CN" baseline="0" smtClean="0"/>
              <a:t>Given </a:t>
            </a:r>
            <a:r>
              <a:rPr lang="en-US" altLang="zh-CN" smtClean="0"/>
              <a:t>a </a:t>
            </a:r>
            <a:r>
              <a:rPr lang="en-US" altLang="zh-CN" i="0" dirty="0" smtClean="0"/>
              <a:t>set</a:t>
            </a:r>
            <a:r>
              <a:rPr lang="en-US" altLang="zh-CN" i="1" dirty="0" smtClean="0"/>
              <a:t> </a:t>
            </a:r>
            <a:r>
              <a:rPr lang="en-US" altLang="zh-CN" dirty="0" smtClean="0"/>
              <a:t>of 3D models belonging to a certain class, we call it </a:t>
            </a:r>
            <a:r>
              <a:rPr lang="en-US" altLang="zh-CN" baseline="0" dirty="0" smtClean="0"/>
              <a:t>initial population,</a:t>
            </a:r>
          </a:p>
          <a:p>
            <a:endParaRPr lang="en-US" altLang="zh-CN" baseline="0" dirty="0" smtClean="0"/>
          </a:p>
          <a:p>
            <a:r>
              <a:rPr lang="en-US" altLang="zh-CN" baseline="0" dirty="0" smtClean="0"/>
              <a:t>we evolve the entire population to generate sets of </a:t>
            </a:r>
            <a:r>
              <a:rPr lang="en-US" altLang="zh-CN" baseline="0" dirty="0" err="1" smtClean="0"/>
              <a:t>offsprings</a:t>
            </a:r>
            <a:r>
              <a:rPr lang="en-US" altLang="zh-CN" baseline="0" dirty="0" smtClean="0"/>
              <a:t>, which are all complete shapes, as creative suggestion</a:t>
            </a:r>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5</a:t>
            </a:fld>
            <a:endParaRPr lang="zh-CN" altLang="en-US"/>
          </a:p>
        </p:txBody>
      </p:sp>
    </p:spTree>
    <p:extLst>
      <p:ext uri="{BB962C8B-B14F-4D97-AF65-F5344CB8AC3E}">
        <p14:creationId xmlns:p14="http://schemas.microsoft.com/office/powerpoint/2010/main" val="1378820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50</a:t>
            </a:fld>
            <a:endParaRPr lang="zh-CN" altLang="en-US"/>
          </a:p>
        </p:txBody>
      </p:sp>
    </p:spTree>
    <p:extLst>
      <p:ext uri="{BB962C8B-B14F-4D97-AF65-F5344CB8AC3E}">
        <p14:creationId xmlns:p14="http://schemas.microsoft.com/office/powerpoint/2010/main" val="405998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Motivated</a:t>
            </a:r>
            <a:r>
              <a:rPr lang="en-US" altLang="zh-CN" baseline="0" dirty="0" smtClean="0"/>
              <a:t> by the principle of “survival of the fittest” </a:t>
            </a:r>
            <a:r>
              <a:rPr lang="en-US" altLang="zh-CN" dirty="0"/>
              <a:t>from evolution theory,</a:t>
            </a:r>
            <a:endParaRPr lang="en-US" altLang="zh-CN" baseline="0" dirty="0" smtClean="0"/>
          </a:p>
          <a:p>
            <a:endParaRPr lang="en-US" altLang="zh-CN" baseline="0" dirty="0" smtClean="0"/>
          </a:p>
          <a:p>
            <a:r>
              <a:rPr lang="en-US" altLang="zh-CN" dirty="0" smtClean="0"/>
              <a:t>we require that the population</a:t>
            </a:r>
            <a:r>
              <a:rPr lang="en-US" altLang="zh-CN" baseline="0" dirty="0" smtClean="0"/>
              <a:t> of 3D shapes </a:t>
            </a:r>
            <a:r>
              <a:rPr lang="en-US" altLang="zh-CN" dirty="0" smtClean="0"/>
              <a:t>should </a:t>
            </a:r>
            <a:r>
              <a:rPr lang="en-US" altLang="zh-CN" baseline="0" dirty="0" smtClean="0"/>
              <a:t>be fit</a:t>
            </a:r>
          </a:p>
          <a:p>
            <a:endParaRPr lang="en-US" altLang="zh-CN" baseline="0" dirty="0" smtClean="0"/>
          </a:p>
          <a:p>
            <a:r>
              <a:rPr lang="en-US" altLang="zh-CN" baseline="0" dirty="0" smtClean="0"/>
              <a:t>By fit, we mean that the generated shapes should be reasonable</a:t>
            </a:r>
          </a:p>
          <a:p>
            <a:endParaRPr lang="en-US" altLang="zh-CN" baseline="0" dirty="0" smtClean="0"/>
          </a:p>
          <a:p>
            <a:r>
              <a:rPr lang="en-US" altLang="zh-CN" baseline="0" dirty="0" smtClean="0"/>
              <a:t>Intuitively, if the input is a set of chairs, then the </a:t>
            </a:r>
            <a:r>
              <a:rPr lang="en-US" altLang="zh-CN" baseline="0" dirty="0" err="1" smtClean="0"/>
              <a:t>offsprings</a:t>
            </a:r>
            <a:r>
              <a:rPr lang="en-US" altLang="zh-CN" baseline="0" dirty="0" smtClean="0"/>
              <a:t> should also be chairs</a:t>
            </a:r>
          </a:p>
          <a:p>
            <a:endParaRPr lang="en-US" altLang="zh-CN" baseline="0"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6</a:t>
            </a:fld>
            <a:endParaRPr lang="zh-CN" altLang="en-US"/>
          </a:p>
        </p:txBody>
      </p:sp>
    </p:spTree>
    <p:extLst>
      <p:ext uri="{BB962C8B-B14F-4D97-AF65-F5344CB8AC3E}">
        <p14:creationId xmlns:p14="http://schemas.microsoft.com/office/powerpoint/2010/main" val="188798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So we need to consider how to evaluate the fitness of an individual</a:t>
            </a:r>
          </a:p>
          <a:p>
            <a:endParaRPr lang="en-US" altLang="zh-CN" baseline="0" dirty="0" smtClean="0"/>
          </a:p>
          <a:p>
            <a:r>
              <a:rPr lang="en-US" altLang="zh-CN" baseline="0" dirty="0" smtClean="0"/>
              <a:t>Unfortunately, it is very hard to computationally judge whether a shape is reasonable or not because it involves the analysis of functionality of man-made objects</a:t>
            </a:r>
          </a:p>
          <a:p>
            <a:endParaRPr lang="en-US" altLang="zh-CN" baseline="0" dirty="0" smtClean="0"/>
          </a:p>
          <a:p>
            <a:r>
              <a:rPr lang="en-US" altLang="zh-CN" baseline="0" dirty="0" smtClean="0"/>
              <a:t>So, we break the fitness into two aspects, objective and subjective.</a:t>
            </a:r>
          </a:p>
          <a:p>
            <a:endParaRPr lang="en-US" altLang="zh-CN" baseline="0" dirty="0" smtClean="0"/>
          </a:p>
          <a:p>
            <a:r>
              <a:rPr lang="en-US" altLang="zh-CN" baseline="0" dirty="0" smtClean="0"/>
              <a:t>Objectively, </a:t>
            </a:r>
            <a:r>
              <a:rPr lang="en-US" altLang="zh-CN" dirty="0" smtClean="0"/>
              <a:t>we </a:t>
            </a:r>
            <a:r>
              <a:rPr lang="en-US" altLang="zh-CN" dirty="0"/>
              <a:t>simply estimate how likely the object is able to stand </a:t>
            </a:r>
            <a:r>
              <a:rPr lang="en-US" altLang="zh-CN" dirty="0" smtClean="0"/>
              <a:t>upright</a:t>
            </a:r>
          </a:p>
          <a:p>
            <a:endParaRPr lang="en-US" altLang="zh-CN" dirty="0" smtClean="0"/>
          </a:p>
          <a:p>
            <a:r>
              <a:rPr lang="en-US" altLang="zh-CN" dirty="0" smtClean="0"/>
              <a:t>In</a:t>
            </a:r>
            <a:r>
              <a:rPr lang="zh-CN" altLang="en-US" baseline="0" dirty="0" smtClean="0"/>
              <a:t> </a:t>
            </a:r>
            <a:r>
              <a:rPr lang="en-US" altLang="zh-CN" baseline="0" dirty="0" smtClean="0"/>
              <a:t>the s</a:t>
            </a:r>
            <a:r>
              <a:rPr lang="en-US" altLang="zh-CN" dirty="0" smtClean="0"/>
              <a:t>ubjective aspect,</a:t>
            </a:r>
            <a:r>
              <a:rPr lang="en-US" altLang="zh-CN" baseline="0" dirty="0" smtClean="0"/>
              <a:t> we resort to user evaluation. We let the user rate the shapes as liked and disliked.</a:t>
            </a:r>
          </a:p>
          <a:p>
            <a:endParaRPr lang="en-US" altLang="zh-CN" baseline="0" dirty="0" smtClean="0"/>
          </a:p>
          <a:p>
            <a:r>
              <a:rPr lang="en-US" altLang="zh-CN" baseline="0" dirty="0" smtClean="0"/>
              <a:t>One thing to note is that, this subjective </a:t>
            </a:r>
            <a:r>
              <a:rPr lang="en-US" altLang="zh-CN" baseline="0" dirty="0" err="1" smtClean="0"/>
              <a:t>likedness</a:t>
            </a:r>
            <a:r>
              <a:rPr lang="en-US" altLang="zh-CN" baseline="0" dirty="0" smtClean="0"/>
              <a:t> may reflect both reasonableness and the user’s preference</a:t>
            </a:r>
            <a:endParaRPr lang="en-US" altLang="zh-CN" dirty="0" smtClean="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7</a:t>
            </a:fld>
            <a:endParaRPr lang="zh-CN" altLang="en-US"/>
          </a:p>
        </p:txBody>
      </p:sp>
    </p:spTree>
    <p:extLst>
      <p:ext uri="{BB962C8B-B14F-4D97-AF65-F5344CB8AC3E}">
        <p14:creationId xmlns:p14="http://schemas.microsoft.com/office/powerpoint/2010/main" val="188798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Actually we hope the evolving set is not only fit but also diverse.</a:t>
            </a:r>
          </a:p>
          <a:p>
            <a:endParaRPr lang="en-US" altLang="zh-CN" baseline="0" dirty="0" smtClean="0"/>
          </a:p>
          <a:p>
            <a:r>
              <a:rPr lang="en-US" altLang="zh-CN" baseline="0" dirty="0" smtClean="0"/>
              <a:t>In particular, we hope the evolving set should contain sufficient unexpected </a:t>
            </a:r>
            <a:r>
              <a:rPr lang="en-US" altLang="zh-CN" b="1" baseline="0" dirty="0" smtClean="0"/>
              <a:t>yet</a:t>
            </a:r>
            <a:r>
              <a:rPr lang="en-US" altLang="zh-CN" baseline="0" dirty="0" smtClean="0"/>
              <a:t> interesting shapes so that the user can draw modeling inspiration from the sets</a:t>
            </a:r>
          </a:p>
          <a:p>
            <a:endParaRPr lang="en-US" altLang="zh-CN" baseline="0" dirty="0" smtClean="0"/>
          </a:p>
          <a:p>
            <a:r>
              <a:rPr lang="en-US" altLang="zh-CN" baseline="0" dirty="0" smtClean="0"/>
              <a:t>Taking the perfume bottles here for example, this is the result that is fit and diverse</a:t>
            </a:r>
          </a:p>
          <a:p>
            <a:endParaRPr lang="en-US" altLang="zh-CN" baseline="0" dirty="0" smtClean="0"/>
          </a:p>
          <a:p>
            <a:r>
              <a:rPr lang="en-US" altLang="zh-CN" baseline="0" dirty="0" smtClean="0"/>
              <a:t>In contrast, if our system does not maintain diversity, when the user always likes heart- or diamond shape bottles, the experiment shows that the evolution will lead to an elite population</a:t>
            </a:r>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8</a:t>
            </a:fld>
            <a:endParaRPr lang="zh-CN" altLang="en-US"/>
          </a:p>
        </p:txBody>
      </p:sp>
    </p:spTree>
    <p:extLst>
      <p:ext uri="{BB962C8B-B14F-4D97-AF65-F5344CB8AC3E}">
        <p14:creationId xmlns:p14="http://schemas.microsoft.com/office/powerpoint/2010/main" val="188798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Generally</a:t>
            </a:r>
            <a:r>
              <a:rPr lang="en-US" altLang="zh-CN" baseline="0" dirty="0" smtClean="0"/>
              <a:t> speaking,</a:t>
            </a:r>
          </a:p>
          <a:p>
            <a:endParaRPr lang="en-US" altLang="zh-CN" baseline="0" dirty="0" smtClean="0"/>
          </a:p>
          <a:p>
            <a:r>
              <a:rPr lang="en-US" altLang="zh-CN" baseline="0" dirty="0" smtClean="0"/>
              <a:t>The requirement of fit and diverse implies that the evolution should generate as many as possible unexpected individuals within the expected species</a:t>
            </a:r>
          </a:p>
          <a:p>
            <a:endParaRPr lang="zh-CN" altLang="en-US" dirty="0"/>
          </a:p>
        </p:txBody>
      </p:sp>
      <p:sp>
        <p:nvSpPr>
          <p:cNvPr id="4" name="灯片编号占位符 3"/>
          <p:cNvSpPr>
            <a:spLocks noGrp="1"/>
          </p:cNvSpPr>
          <p:nvPr>
            <p:ph type="sldNum" sz="quarter" idx="10"/>
          </p:nvPr>
        </p:nvSpPr>
        <p:spPr/>
        <p:txBody>
          <a:bodyPr/>
          <a:lstStyle/>
          <a:p>
            <a:fld id="{909AE94F-F71F-4F94-AA35-FB8682F67D0A}" type="slidenum">
              <a:rPr lang="zh-CN" altLang="en-US" smtClean="0"/>
              <a:pPr/>
              <a:t>9</a:t>
            </a:fld>
            <a:endParaRPr lang="zh-CN" altLang="en-US"/>
          </a:p>
        </p:txBody>
      </p:sp>
    </p:spTree>
    <p:extLst>
      <p:ext uri="{BB962C8B-B14F-4D97-AF65-F5344CB8AC3E}">
        <p14:creationId xmlns:p14="http://schemas.microsoft.com/office/powerpoint/2010/main" val="1381746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1F455EE-4276-4E1F-89EE-BD422E7F9825}" type="datetime1">
              <a:rPr lang="zh-CN" altLang="en-US" smtClean="0"/>
              <a:t>2012-8-7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466F2DB-7ECA-4C0C-9172-3B72D7FB69E3}" type="datetime1">
              <a:rPr lang="zh-CN" altLang="en-US" smtClean="0"/>
              <a:t>2012-8-7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0273645-DA5B-46B4-AF3F-1039BBD9E5FB}" type="datetime1">
              <a:rPr lang="zh-CN" altLang="en-US" smtClean="0"/>
              <a:t>2012-8-7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effectLst>
                  <a:outerShdw blurRad="38100" dist="38100" dir="2700000" algn="tl">
                    <a:srgbClr val="000000">
                      <a:alpha val="43137"/>
                    </a:srgbClr>
                  </a:outerShdw>
                </a:effectLst>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z="2000">
                <a:solidFill>
                  <a:schemeClr val="bg1">
                    <a:lumMod val="50000"/>
                  </a:schemeClr>
                </a:solidFill>
              </a:defRPr>
            </a:lvl1pPr>
          </a:lstStyle>
          <a:p>
            <a:fld id="{546410AA-E0CE-4242-9D36-0910F1EF7B1D}" type="datetime1">
              <a:rPr lang="zh-CN" altLang="en-US" smtClean="0"/>
              <a:t>2012-8-7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000">
                <a:solidFill>
                  <a:schemeClr val="bg1">
                    <a:lumMod val="50000"/>
                  </a:schemeClr>
                </a:solidFill>
              </a:defRPr>
            </a:lvl1pPr>
          </a:lstStyle>
          <a:p>
            <a:fld id="{0C913308-F349-4B6D-A68A-DD1791B4A57B}" type="slidenum">
              <a:rPr lang="zh-CN" altLang="en-US" smtClean="0"/>
              <a:pPr/>
              <a:t>‹#›</a:t>
            </a:fld>
            <a:endParaRPr lang="zh-CN" altLang="en-US"/>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4408" y="123478"/>
            <a:ext cx="7620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135FFDF-8390-4AA3-9858-22FBFEB3E670}" type="datetime1">
              <a:rPr lang="zh-CN" altLang="en-US" smtClean="0"/>
              <a:t>2012-8-7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4B32194-82ED-41EC-988B-35B7F3B90001}" type="datetime1">
              <a:rPr lang="zh-CN" altLang="en-US" smtClean="0"/>
              <a:t>2012-8-7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C0C95BB-07BD-47C5-A42C-F15AA3A342A3}" type="datetime1">
              <a:rPr lang="zh-CN" altLang="en-US" smtClean="0"/>
              <a:t>2012-8-7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5AFF2B8-7B26-4E88-A9AF-8069576876CB}" type="datetime1">
              <a:rPr lang="zh-CN" altLang="en-US" smtClean="0"/>
              <a:t>2012-8-7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777A8B-5182-42DF-B623-496116B80468}" type="datetime1">
              <a:rPr lang="zh-CN" altLang="en-US" smtClean="0"/>
              <a:t>2012-8-7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A2C6DFE-242E-4BAD-9A50-1E6FDA3F4077}" type="datetime1">
              <a:rPr lang="zh-CN" altLang="en-US" smtClean="0"/>
              <a:t>2012-8-7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1BBF06-ECC9-46DA-A704-283529C94DAD}" type="datetime1">
              <a:rPr lang="zh-CN" altLang="en-US" smtClean="0"/>
              <a:t>2012-8-7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FC0B40D-7369-492B-87E4-4C042231A74E}" type="datetime1">
              <a:rPr lang="zh-CN" altLang="en-US" smtClean="0"/>
              <a:t>2012-8-7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8819" y="2859782"/>
            <a:ext cx="7329635" cy="2062103"/>
          </a:xfrm>
          <a:prstGeom prst="rect">
            <a:avLst/>
          </a:prstGeom>
        </p:spPr>
        <p:txBody>
          <a:bodyPr wrap="none">
            <a:spAutoFit/>
          </a:bodyPr>
          <a:lstStyle/>
          <a:p>
            <a:pPr algn="ctr"/>
            <a:r>
              <a:rPr lang="en-US" altLang="zh-CN" sz="2400" dirty="0" smtClean="0"/>
              <a:t>Kai Xu</a:t>
            </a:r>
            <a:r>
              <a:rPr lang="en-US" altLang="zh-CN" sz="2400" baseline="30000" dirty="0" smtClean="0"/>
              <a:t>1,2</a:t>
            </a:r>
            <a:r>
              <a:rPr lang="en-US" altLang="zh-CN" sz="2400" dirty="0" smtClean="0"/>
              <a:t>, </a:t>
            </a:r>
            <a:r>
              <a:rPr lang="en-US" altLang="zh-CN" sz="2400" dirty="0" err="1" smtClean="0"/>
              <a:t>Hao</a:t>
            </a:r>
            <a:r>
              <a:rPr lang="en-US" altLang="zh-CN" sz="2400" dirty="0" smtClean="0"/>
              <a:t> Zhang</a:t>
            </a:r>
            <a:r>
              <a:rPr lang="en-US" altLang="zh-CN" sz="2400" baseline="30000" dirty="0" smtClean="0"/>
              <a:t>3</a:t>
            </a:r>
            <a:r>
              <a:rPr lang="en-US" altLang="zh-CN" sz="2400" dirty="0" smtClean="0"/>
              <a:t>, Daniel Cohen-Or</a:t>
            </a:r>
            <a:r>
              <a:rPr lang="en-US" altLang="zh-CN" sz="2400" baseline="30000" dirty="0" smtClean="0"/>
              <a:t>4</a:t>
            </a:r>
            <a:r>
              <a:rPr lang="en-US" altLang="zh-CN" sz="2400" dirty="0" smtClean="0"/>
              <a:t>, </a:t>
            </a:r>
            <a:r>
              <a:rPr lang="en-US" altLang="zh-CN" sz="2400" dirty="0" err="1" smtClean="0"/>
              <a:t>Baoquan</a:t>
            </a:r>
            <a:r>
              <a:rPr lang="en-US" altLang="zh-CN" sz="2400" dirty="0" smtClean="0"/>
              <a:t> Chen</a:t>
            </a:r>
            <a:r>
              <a:rPr lang="en-US" altLang="zh-CN" sz="2400" baseline="30000" dirty="0" smtClean="0"/>
              <a:t>1</a:t>
            </a:r>
            <a:endParaRPr lang="en-US" altLang="zh-CN" sz="2400" dirty="0" smtClean="0"/>
          </a:p>
          <a:p>
            <a:pPr algn="ctr"/>
            <a:endParaRPr lang="en-US" altLang="zh-CN" sz="2400" dirty="0"/>
          </a:p>
          <a:p>
            <a:pPr algn="ctr"/>
            <a:r>
              <a:rPr lang="en-US" altLang="zh-CN" sz="2000" baseline="30000" dirty="0"/>
              <a:t>1</a:t>
            </a:r>
            <a:r>
              <a:rPr lang="en-US" altLang="zh-CN" sz="2000" dirty="0"/>
              <a:t>Shenzhen </a:t>
            </a:r>
            <a:r>
              <a:rPr lang="en-US" altLang="zh-CN" sz="2000" dirty="0" smtClean="0"/>
              <a:t>Institutes </a:t>
            </a:r>
            <a:r>
              <a:rPr lang="en-US" altLang="zh-CN" sz="2000" dirty="0"/>
              <a:t>of Advanced </a:t>
            </a:r>
            <a:r>
              <a:rPr lang="en-US" altLang="zh-CN" sz="2000" dirty="0" smtClean="0"/>
              <a:t>Technology (SIAT)</a:t>
            </a:r>
          </a:p>
          <a:p>
            <a:pPr algn="ctr"/>
            <a:r>
              <a:rPr lang="en-US" altLang="zh-CN" sz="2000" baseline="30000" dirty="0" smtClean="0"/>
              <a:t>2</a:t>
            </a:r>
            <a:r>
              <a:rPr lang="en-US" altLang="zh-CN" sz="2000" dirty="0" smtClean="0"/>
              <a:t>National </a:t>
            </a:r>
            <a:r>
              <a:rPr lang="en-US" altLang="zh-CN" sz="2000" dirty="0"/>
              <a:t>University of Defense </a:t>
            </a:r>
            <a:r>
              <a:rPr lang="en-US" altLang="zh-CN" sz="2000" dirty="0" smtClean="0"/>
              <a:t>Technology</a:t>
            </a:r>
          </a:p>
          <a:p>
            <a:pPr algn="ctr"/>
            <a:r>
              <a:rPr lang="en-US" altLang="zh-CN" sz="2000" baseline="30000" dirty="0" smtClean="0"/>
              <a:t>3</a:t>
            </a:r>
            <a:r>
              <a:rPr lang="en-US" altLang="zh-CN" sz="2000" dirty="0" smtClean="0"/>
              <a:t>Simon </a:t>
            </a:r>
            <a:r>
              <a:rPr lang="en-US" altLang="zh-CN" sz="2000" dirty="0"/>
              <a:t>Fraser </a:t>
            </a:r>
            <a:r>
              <a:rPr lang="en-US" altLang="zh-CN" sz="2000" dirty="0" smtClean="0"/>
              <a:t>University</a:t>
            </a:r>
          </a:p>
          <a:p>
            <a:pPr algn="ctr"/>
            <a:r>
              <a:rPr lang="en-US" altLang="zh-CN" sz="2000" baseline="30000" dirty="0" smtClean="0"/>
              <a:t>4</a:t>
            </a:r>
            <a:r>
              <a:rPr lang="en-US" altLang="zh-CN" sz="2000" dirty="0" smtClean="0"/>
              <a:t>Tel </a:t>
            </a:r>
            <a:r>
              <a:rPr lang="en-US" altLang="zh-CN" sz="2000" dirty="0"/>
              <a:t>Aviv University</a:t>
            </a:r>
            <a:endParaRPr lang="en-US" altLang="zh-CN" sz="2000" dirty="0" smtClean="0"/>
          </a:p>
        </p:txBody>
      </p:sp>
      <p:pic>
        <p:nvPicPr>
          <p:cNvPr id="9" name="Picture 2" descr="F:\Homepage Stuff\working files\SIGGRAPH2012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3532" y="144227"/>
            <a:ext cx="3024336" cy="865361"/>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161764" y="1203598"/>
            <a:ext cx="8820472"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smtClean="0">
                <a:effectLst>
                  <a:outerShdw blurRad="38100" dist="38100" dir="2700000" algn="tl">
                    <a:srgbClr val="000000">
                      <a:alpha val="43137"/>
                    </a:srgbClr>
                  </a:outerShdw>
                </a:effectLst>
              </a:rPr>
              <a:t>Fit and Diverse:</a:t>
            </a:r>
            <a:br>
              <a:rPr lang="en-US" altLang="zh-CN" sz="3600" dirty="0" smtClean="0">
                <a:effectLst>
                  <a:outerShdw blurRad="38100" dist="38100" dir="2700000" algn="tl">
                    <a:srgbClr val="000000">
                      <a:alpha val="43137"/>
                    </a:srgbClr>
                  </a:outerShdw>
                </a:effectLst>
              </a:rPr>
            </a:br>
            <a:r>
              <a:rPr lang="en-US" altLang="zh-CN" sz="3600" dirty="0" smtClean="0">
                <a:effectLst>
                  <a:outerShdw blurRad="38100" dist="38100" dir="2700000" algn="tl">
                    <a:srgbClr val="000000">
                      <a:alpha val="43137"/>
                    </a:srgbClr>
                  </a:outerShdw>
                </a:effectLst>
              </a:rPr>
              <a:t>Set Evolution for Inspiring 3D Shape Galleries</a:t>
            </a:r>
            <a:endParaRPr lang="zh-CN" alt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2826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Related works</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en-US" altLang="zh-CN" dirty="0"/>
              <a:t>Evolutionary modeling and </a:t>
            </a:r>
            <a:r>
              <a:rPr lang="en-US" altLang="zh-CN" dirty="0" smtClean="0"/>
              <a:t>design</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10</a:t>
            </a:fld>
            <a:endParaRPr lang="zh-CN" altLang="en-US"/>
          </a:p>
        </p:txBody>
      </p:sp>
      <p:sp>
        <p:nvSpPr>
          <p:cNvPr id="6" name="矩形 5"/>
          <p:cNvSpPr/>
          <p:nvPr/>
        </p:nvSpPr>
        <p:spPr>
          <a:xfrm>
            <a:off x="1858279" y="4289141"/>
            <a:ext cx="1986442" cy="400110"/>
          </a:xfrm>
          <a:prstGeom prst="rect">
            <a:avLst/>
          </a:prstGeom>
        </p:spPr>
        <p:txBody>
          <a:bodyPr wrap="none">
            <a:spAutoFit/>
          </a:bodyPr>
          <a:lstStyle/>
          <a:p>
            <a:pPr algn="ctr"/>
            <a:r>
              <a:rPr lang="en-US" altLang="zh-CN" sz="2000" dirty="0"/>
              <a:t>[</a:t>
            </a:r>
            <a:r>
              <a:rPr lang="en-US" altLang="zh-CN" sz="2000" dirty="0" smtClean="0"/>
              <a:t>Sims 1991,1994]</a:t>
            </a:r>
            <a:endParaRPr lang="zh-CN" altLang="en-US" sz="2000" dirty="0"/>
          </a:p>
        </p:txBody>
      </p:sp>
      <p:grpSp>
        <p:nvGrpSpPr>
          <p:cNvPr id="7" name="组合 6"/>
          <p:cNvGrpSpPr/>
          <p:nvPr/>
        </p:nvGrpSpPr>
        <p:grpSpPr>
          <a:xfrm>
            <a:off x="1438945" y="2389084"/>
            <a:ext cx="2773015" cy="1624666"/>
            <a:chOff x="280548" y="2139702"/>
            <a:chExt cx="3443909" cy="2017732"/>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48" y="3116520"/>
              <a:ext cx="1987196" cy="104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40" y="2282490"/>
              <a:ext cx="1502817" cy="187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34" y="2139702"/>
              <a:ext cx="1403039" cy="86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827" y="2113999"/>
            <a:ext cx="2862509" cy="212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4931249" y="4285776"/>
            <a:ext cx="2467663" cy="400110"/>
          </a:xfrm>
          <a:prstGeom prst="rect">
            <a:avLst/>
          </a:prstGeom>
        </p:spPr>
        <p:txBody>
          <a:bodyPr wrap="none">
            <a:spAutoFit/>
          </a:bodyPr>
          <a:lstStyle/>
          <a:p>
            <a:pPr algn="ctr"/>
            <a:r>
              <a:rPr lang="en-US" altLang="zh-CN" sz="2000" dirty="0" smtClean="0"/>
              <a:t>[</a:t>
            </a:r>
            <a:r>
              <a:rPr lang="en-US" altLang="zh-CN" sz="2000" dirty="0" err="1"/>
              <a:t>Pilat</a:t>
            </a:r>
            <a:r>
              <a:rPr lang="en-US" altLang="zh-CN" sz="2000" dirty="0"/>
              <a:t> and </a:t>
            </a:r>
            <a:r>
              <a:rPr lang="en-US" altLang="zh-CN" sz="2000" dirty="0" smtClean="0"/>
              <a:t>Jacob 2008]</a:t>
            </a:r>
            <a:endParaRPr lang="zh-CN" altLang="en-US" sz="2000" dirty="0"/>
          </a:p>
        </p:txBody>
      </p:sp>
    </p:spTree>
    <p:extLst>
      <p:ext uri="{BB962C8B-B14F-4D97-AF65-F5344CB8AC3E}">
        <p14:creationId xmlns:p14="http://schemas.microsoft.com/office/powerpoint/2010/main" val="4056277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Related works</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457200" y="1200151"/>
            <a:ext cx="8229600" cy="435495"/>
          </a:xfrm>
        </p:spPr>
        <p:txBody>
          <a:bodyPr>
            <a:normAutofit fontScale="85000" lnSpcReduction="20000"/>
          </a:bodyPr>
          <a:lstStyle/>
          <a:p>
            <a:r>
              <a:rPr lang="en-US" altLang="zh-CN" dirty="0"/>
              <a:t>Data-driven </a:t>
            </a:r>
            <a:r>
              <a:rPr lang="en-US" altLang="zh-CN" dirty="0" smtClean="0"/>
              <a:t>shape modeling</a:t>
            </a:r>
            <a:endParaRPr lang="en-US" altLang="zh-CN"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23" y="3612233"/>
            <a:ext cx="2412811" cy="111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04123" y="4724644"/>
            <a:ext cx="2398798" cy="369332"/>
          </a:xfrm>
          <a:prstGeom prst="rect">
            <a:avLst/>
          </a:prstGeom>
        </p:spPr>
        <p:txBody>
          <a:bodyPr wrap="none">
            <a:spAutoFit/>
          </a:bodyPr>
          <a:lstStyle/>
          <a:p>
            <a:pPr algn="ctr"/>
            <a:r>
              <a:rPr lang="en-US" altLang="zh-CN" dirty="0"/>
              <a:t>[</a:t>
            </a:r>
            <a:r>
              <a:rPr lang="en-US" altLang="zh-CN" dirty="0" err="1"/>
              <a:t>Chaudhuri</a:t>
            </a:r>
            <a:r>
              <a:rPr lang="en-US" altLang="zh-CN" dirty="0"/>
              <a:t> et al., 2011]</a:t>
            </a: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0465" y="3579862"/>
            <a:ext cx="2621655" cy="1167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3347079" y="4723671"/>
            <a:ext cx="1988429" cy="369332"/>
          </a:xfrm>
          <a:prstGeom prst="rect">
            <a:avLst/>
          </a:prstGeom>
        </p:spPr>
        <p:txBody>
          <a:bodyPr wrap="none">
            <a:spAutoFit/>
          </a:bodyPr>
          <a:lstStyle/>
          <a:p>
            <a:pPr algn="ctr"/>
            <a:r>
              <a:rPr lang="en-US" altLang="zh-CN" dirty="0" smtClean="0"/>
              <a:t>[Fisher et </a:t>
            </a:r>
            <a:r>
              <a:rPr lang="en-US" altLang="zh-CN" dirty="0"/>
              <a:t>al., 2011]</a:t>
            </a:r>
          </a:p>
        </p:txBody>
      </p:sp>
      <p:pic>
        <p:nvPicPr>
          <p:cNvPr id="10" name="Picture 2" descr="http://gfx.cs.princeton.edu/pubs/Funkhouser_2004_MBE/chai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648" y="1707654"/>
            <a:ext cx="1326799" cy="144606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23528" y="3065449"/>
            <a:ext cx="2527038" cy="369332"/>
          </a:xfrm>
          <a:prstGeom prst="rect">
            <a:avLst/>
          </a:prstGeom>
        </p:spPr>
        <p:txBody>
          <a:bodyPr wrap="none">
            <a:spAutoFit/>
          </a:bodyPr>
          <a:lstStyle/>
          <a:p>
            <a:pPr algn="ctr"/>
            <a:r>
              <a:rPr lang="en-US" altLang="zh-CN" dirty="0" smtClean="0"/>
              <a:t>[</a:t>
            </a:r>
            <a:r>
              <a:rPr lang="en-US" altLang="zh-CN" dirty="0" err="1" smtClean="0"/>
              <a:t>Funkhouser</a:t>
            </a:r>
            <a:r>
              <a:rPr lang="en-US" altLang="zh-CN" dirty="0" smtClean="0"/>
              <a:t> </a:t>
            </a:r>
            <a:r>
              <a:rPr lang="en-US" altLang="zh-CN" dirty="0"/>
              <a:t>et al., </a:t>
            </a:r>
            <a:r>
              <a:rPr lang="en-US" altLang="zh-CN" dirty="0" smtClean="0"/>
              <a:t>2004]</a:t>
            </a:r>
            <a:endParaRPr lang="en-US" altLang="zh-CN" dirty="0"/>
          </a:p>
        </p:txBody>
      </p:sp>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8563" y="1732204"/>
            <a:ext cx="1857134" cy="133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3228745" y="3066514"/>
            <a:ext cx="2166362" cy="369332"/>
          </a:xfrm>
          <a:prstGeom prst="rect">
            <a:avLst/>
          </a:prstGeom>
        </p:spPr>
        <p:txBody>
          <a:bodyPr wrap="none">
            <a:spAutoFit/>
          </a:bodyPr>
          <a:lstStyle/>
          <a:p>
            <a:pPr algn="ctr"/>
            <a:r>
              <a:rPr lang="en-US" altLang="zh-CN" dirty="0"/>
              <a:t>[</a:t>
            </a:r>
            <a:r>
              <a:rPr lang="en-US" altLang="zh-CN" dirty="0" err="1"/>
              <a:t>Kraevoy</a:t>
            </a:r>
            <a:r>
              <a:rPr lang="en-US" altLang="zh-CN" dirty="0"/>
              <a:t> et al., </a:t>
            </a:r>
            <a:r>
              <a:rPr lang="en-US" altLang="zh-CN" dirty="0" smtClean="0"/>
              <a:t>2007]</a:t>
            </a:r>
            <a:endParaRPr lang="en-US" altLang="zh-CN" dirty="0"/>
          </a:p>
        </p:txBody>
      </p:sp>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8808" y="1727665"/>
            <a:ext cx="3119435" cy="137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156176" y="3054587"/>
            <a:ext cx="2432654" cy="369332"/>
          </a:xfrm>
          <a:prstGeom prst="rect">
            <a:avLst/>
          </a:prstGeom>
        </p:spPr>
        <p:txBody>
          <a:bodyPr wrap="none">
            <a:spAutoFit/>
          </a:bodyPr>
          <a:lstStyle/>
          <a:p>
            <a:r>
              <a:rPr lang="en-US" altLang="zh-CN" dirty="0" smtClean="0"/>
              <a:t>[Shin </a:t>
            </a:r>
            <a:r>
              <a:rPr lang="en-US" altLang="zh-CN" dirty="0"/>
              <a:t>and Igarashi </a:t>
            </a:r>
            <a:r>
              <a:rPr lang="en-US" altLang="zh-CN" dirty="0" smtClean="0"/>
              <a:t>2007]</a:t>
            </a:r>
            <a:endParaRPr lang="en-US" altLang="zh-CN" dirty="0"/>
          </a:p>
        </p:txBody>
      </p:sp>
      <p:pic>
        <p:nvPicPr>
          <p:cNvPr id="16" name="Picture 2" descr="A Probabilistic Model for Component-Based Shape Synthes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0152" y="3514781"/>
            <a:ext cx="2989519" cy="1217209"/>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171544" y="4722698"/>
            <a:ext cx="2479653" cy="369332"/>
          </a:xfrm>
          <a:prstGeom prst="rect">
            <a:avLst/>
          </a:prstGeom>
        </p:spPr>
        <p:txBody>
          <a:bodyPr wrap="none">
            <a:spAutoFit/>
          </a:bodyPr>
          <a:lstStyle/>
          <a:p>
            <a:r>
              <a:rPr lang="en-US" altLang="zh-CN" dirty="0" smtClean="0"/>
              <a:t>[</a:t>
            </a:r>
            <a:r>
              <a:rPr lang="en-US" altLang="zh-CN" dirty="0" err="1">
                <a:latin typeface="Calibri" pitchFamily="34" charset="0"/>
                <a:cs typeface="Calibri" pitchFamily="34" charset="0"/>
              </a:rPr>
              <a:t>Kalogerakis</a:t>
            </a:r>
            <a:r>
              <a:rPr lang="en-US" altLang="zh-CN" dirty="0">
                <a:latin typeface="Calibri" pitchFamily="34" charset="0"/>
                <a:cs typeface="Calibri" pitchFamily="34" charset="0"/>
              </a:rPr>
              <a:t> </a:t>
            </a:r>
            <a:r>
              <a:rPr lang="en-US" altLang="zh-CN" dirty="0" smtClean="0">
                <a:latin typeface="Calibri" pitchFamily="34" charset="0"/>
                <a:cs typeface="Calibri" pitchFamily="34" charset="0"/>
              </a:rPr>
              <a:t>et al., </a:t>
            </a:r>
            <a:r>
              <a:rPr lang="en-US" altLang="zh-CN" dirty="0" smtClean="0"/>
              <a:t>2012]</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extLst>
      <p:ext uri="{BB962C8B-B14F-4D97-AF65-F5344CB8AC3E}">
        <p14:creationId xmlns:p14="http://schemas.microsoft.com/office/powerpoint/2010/main" val="3279728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Related works</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en-US" altLang="zh-CN" dirty="0" smtClean="0"/>
              <a:t>Design </a:t>
            </a:r>
            <a:r>
              <a:rPr lang="en-US" altLang="zh-CN" dirty="0"/>
              <a:t>space exploration</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12</a:t>
            </a:fld>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008057"/>
            <a:ext cx="3247475" cy="24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779662"/>
            <a:ext cx="3487057" cy="122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3371522"/>
            <a:ext cx="3496162" cy="148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594166" y="4474723"/>
            <a:ext cx="2002343" cy="646331"/>
          </a:xfrm>
          <a:prstGeom prst="rect">
            <a:avLst/>
          </a:prstGeom>
        </p:spPr>
        <p:txBody>
          <a:bodyPr wrap="none">
            <a:spAutoFit/>
          </a:bodyPr>
          <a:lstStyle/>
          <a:p>
            <a:pPr algn="ctr"/>
            <a:r>
              <a:rPr lang="en-US" altLang="zh-CN" dirty="0" smtClean="0"/>
              <a:t>Design Galleries</a:t>
            </a:r>
          </a:p>
          <a:p>
            <a:pPr algn="ctr"/>
            <a:r>
              <a:rPr lang="en-US" altLang="zh-CN" dirty="0" smtClean="0"/>
              <a:t>[</a:t>
            </a:r>
            <a:r>
              <a:rPr lang="en-US" altLang="zh-CN" dirty="0"/>
              <a:t>Marks </a:t>
            </a:r>
            <a:r>
              <a:rPr lang="en-US" altLang="zh-CN" dirty="0" smtClean="0"/>
              <a:t>et </a:t>
            </a:r>
            <a:r>
              <a:rPr lang="en-US" altLang="zh-CN" dirty="0"/>
              <a:t>al., </a:t>
            </a:r>
            <a:r>
              <a:rPr lang="en-US" altLang="zh-CN" dirty="0" smtClean="0"/>
              <a:t>1997]</a:t>
            </a:r>
            <a:endParaRPr lang="en-US" altLang="zh-CN" dirty="0"/>
          </a:p>
        </p:txBody>
      </p:sp>
      <p:sp>
        <p:nvSpPr>
          <p:cNvPr id="10" name="矩形 9"/>
          <p:cNvSpPr/>
          <p:nvPr/>
        </p:nvSpPr>
        <p:spPr>
          <a:xfrm>
            <a:off x="5614797" y="2975166"/>
            <a:ext cx="2121543" cy="369332"/>
          </a:xfrm>
          <a:prstGeom prst="rect">
            <a:avLst/>
          </a:prstGeom>
        </p:spPr>
        <p:txBody>
          <a:bodyPr wrap="none">
            <a:spAutoFit/>
          </a:bodyPr>
          <a:lstStyle/>
          <a:p>
            <a:pPr algn="ctr"/>
            <a:r>
              <a:rPr lang="en-US" altLang="zh-CN" dirty="0"/>
              <a:t>[</a:t>
            </a:r>
            <a:r>
              <a:rPr lang="en-US" altLang="zh-CN" dirty="0" err="1"/>
              <a:t>Shapira</a:t>
            </a:r>
            <a:r>
              <a:rPr lang="en-US" altLang="zh-CN" dirty="0"/>
              <a:t> et al</a:t>
            </a:r>
            <a:r>
              <a:rPr lang="en-US" altLang="zh-CN" dirty="0" smtClean="0"/>
              <a:t>., 2009]</a:t>
            </a:r>
            <a:endParaRPr lang="en-US" altLang="zh-CN" dirty="0"/>
          </a:p>
        </p:txBody>
      </p:sp>
      <p:sp>
        <p:nvSpPr>
          <p:cNvPr id="11" name="矩形 10"/>
          <p:cNvSpPr/>
          <p:nvPr/>
        </p:nvSpPr>
        <p:spPr>
          <a:xfrm>
            <a:off x="5679991" y="4802390"/>
            <a:ext cx="1998624" cy="369332"/>
          </a:xfrm>
          <a:prstGeom prst="rect">
            <a:avLst/>
          </a:prstGeom>
        </p:spPr>
        <p:txBody>
          <a:bodyPr wrap="none">
            <a:spAutoFit/>
          </a:bodyPr>
          <a:lstStyle/>
          <a:p>
            <a:pPr algn="ctr"/>
            <a:r>
              <a:rPr lang="en-US" altLang="zh-CN" dirty="0"/>
              <a:t>[</a:t>
            </a:r>
            <a:r>
              <a:rPr lang="en-US" altLang="zh-CN" dirty="0" err="1"/>
              <a:t>Talton</a:t>
            </a:r>
            <a:r>
              <a:rPr lang="en-US" altLang="zh-CN" dirty="0"/>
              <a:t> et </a:t>
            </a:r>
            <a:r>
              <a:rPr lang="en-US" altLang="zh-CN" dirty="0" smtClean="0"/>
              <a:t>al., </a:t>
            </a:r>
            <a:r>
              <a:rPr lang="en-US" altLang="zh-CN" dirty="0"/>
              <a:t>2009]</a:t>
            </a:r>
          </a:p>
        </p:txBody>
      </p:sp>
    </p:spTree>
    <p:extLst>
      <p:ext uri="{BB962C8B-B14F-4D97-AF65-F5344CB8AC3E}">
        <p14:creationId xmlns:p14="http://schemas.microsoft.com/office/powerpoint/2010/main" val="349505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effectLst>
                  <a:outerShdw blurRad="38100" dist="38100" dir="2700000" algn="tl">
                    <a:srgbClr val="000000">
                      <a:alpha val="43137"/>
                    </a:srgbClr>
                  </a:outerShdw>
                </a:effectLst>
              </a:rPr>
              <a:t>Set </a:t>
            </a:r>
            <a:r>
              <a:rPr lang="en-US" altLang="zh-CN" dirty="0">
                <a:effectLst>
                  <a:outerShdw blurRad="38100" dist="38100" dir="2700000" algn="tl">
                    <a:srgbClr val="000000">
                      <a:alpha val="43137"/>
                    </a:srgbClr>
                  </a:outerShdw>
                </a:effectLst>
              </a:rPr>
              <a:t>evolution: System </a:t>
            </a:r>
            <a:r>
              <a:rPr lang="en-US" altLang="zh-CN" dirty="0" smtClean="0">
                <a:effectLst>
                  <a:outerShdw blurRad="38100" dist="38100" dir="2700000" algn="tl">
                    <a:srgbClr val="000000">
                      <a:alpha val="43137"/>
                    </a:srgbClr>
                  </a:outerShdw>
                </a:effectLst>
              </a:rPr>
              <a:t>overview</a:t>
            </a:r>
            <a:endParaRPr lang="zh-CN" altLang="en-US" dirty="0"/>
          </a:p>
        </p:txBody>
      </p:sp>
      <p:sp>
        <p:nvSpPr>
          <p:cNvPr id="7" name="对角圆角矩形 6"/>
          <p:cNvSpPr/>
          <p:nvPr/>
        </p:nvSpPr>
        <p:spPr>
          <a:xfrm>
            <a:off x="989356" y="1402503"/>
            <a:ext cx="1593086" cy="682769"/>
          </a:xfrm>
          <a:prstGeom prst="round2DiagRect">
            <a:avLst>
              <a:gd name="adj1" fmla="val 37967"/>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smtClean="0">
                <a:latin typeface="Calibri" pitchFamily="34" charset="0"/>
                <a:cs typeface="Calibri" pitchFamily="34" charset="0"/>
              </a:rPr>
              <a:t>Initial population</a:t>
            </a:r>
            <a:endParaRPr lang="zh-CN" altLang="en-US" dirty="0">
              <a:latin typeface="Calibri" pitchFamily="34" charset="0"/>
              <a:cs typeface="Calibri" pitchFamily="34" charset="0"/>
            </a:endParaRPr>
          </a:p>
        </p:txBody>
      </p:sp>
      <p:cxnSp>
        <p:nvCxnSpPr>
          <p:cNvPr id="10" name="直接箭头连接符 9"/>
          <p:cNvCxnSpPr/>
          <p:nvPr/>
        </p:nvCxnSpPr>
        <p:spPr>
          <a:xfrm>
            <a:off x="1785899" y="2085272"/>
            <a:ext cx="0" cy="537876"/>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a:off x="4949795" y="3250758"/>
            <a:ext cx="406759" cy="521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a:off x="2578730" y="3247217"/>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20" name="圆角矩形 19"/>
          <p:cNvSpPr/>
          <p:nvPr/>
        </p:nvSpPr>
        <p:spPr>
          <a:xfrm>
            <a:off x="5356554" y="2639833"/>
            <a:ext cx="1593086" cy="11763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New shapes</a:t>
            </a:r>
            <a:endParaRPr lang="zh-CN" altLang="en-US" sz="2000" dirty="0">
              <a:latin typeface="Calibri" pitchFamily="34" charset="0"/>
              <a:cs typeface="Calibri" pitchFamily="34" charset="0"/>
            </a:endParaRPr>
          </a:p>
        </p:txBody>
      </p:sp>
      <p:sp>
        <p:nvSpPr>
          <p:cNvPr id="45" name="灯片编号占位符 44"/>
          <p:cNvSpPr>
            <a:spLocks noGrp="1"/>
          </p:cNvSpPr>
          <p:nvPr>
            <p:ph type="sldNum" sz="quarter" idx="12"/>
          </p:nvPr>
        </p:nvSpPr>
        <p:spPr/>
        <p:txBody>
          <a:bodyPr/>
          <a:lstStyle/>
          <a:p>
            <a:fld id="{0C913308-F349-4B6D-A68A-DD1791B4A57B}" type="slidenum">
              <a:rPr lang="zh-CN" altLang="en-US" smtClean="0"/>
              <a:pPr/>
              <a:t>13</a:t>
            </a:fld>
            <a:endParaRPr lang="zh-CN" altLang="en-US"/>
          </a:p>
        </p:txBody>
      </p:sp>
      <p:sp>
        <p:nvSpPr>
          <p:cNvPr id="61" name="圆角矩形 60"/>
          <p:cNvSpPr/>
          <p:nvPr/>
        </p:nvSpPr>
        <p:spPr>
          <a:xfrm>
            <a:off x="989356" y="2623148"/>
            <a:ext cx="1593086" cy="11763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Current</a:t>
            </a:r>
          </a:p>
          <a:p>
            <a:pPr algn="ctr"/>
            <a:r>
              <a:rPr lang="en-US" altLang="zh-CN" sz="2000" dirty="0" smtClean="0">
                <a:latin typeface="Calibri" pitchFamily="34" charset="0"/>
                <a:cs typeface="Calibri" pitchFamily="34" charset="0"/>
              </a:rPr>
              <a:t>generation</a:t>
            </a:r>
            <a:endParaRPr lang="zh-CN" altLang="en-US" sz="2000" dirty="0">
              <a:latin typeface="Calibri" pitchFamily="34" charset="0"/>
              <a:cs typeface="Calibri" pitchFamily="34" charset="0"/>
            </a:endParaRPr>
          </a:p>
        </p:txBody>
      </p:sp>
      <p:grpSp>
        <p:nvGrpSpPr>
          <p:cNvPr id="77" name="组合 76"/>
          <p:cNvGrpSpPr/>
          <p:nvPr/>
        </p:nvGrpSpPr>
        <p:grpSpPr>
          <a:xfrm>
            <a:off x="6948264" y="2650053"/>
            <a:ext cx="2160309" cy="1577881"/>
            <a:chOff x="6948264" y="2650053"/>
            <a:chExt cx="2160309" cy="1577881"/>
          </a:xfrm>
        </p:grpSpPr>
        <p:pic>
          <p:nvPicPr>
            <p:cNvPr id="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662" y="2897170"/>
              <a:ext cx="762911" cy="85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圆角矩形 72"/>
            <p:cNvSpPr/>
            <p:nvPr/>
          </p:nvSpPr>
          <p:spPr>
            <a:xfrm>
              <a:off x="7298141" y="2650053"/>
              <a:ext cx="1025883" cy="11763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latin typeface="Calibri" pitchFamily="34" charset="0"/>
                  <a:cs typeface="Calibri" pitchFamily="34" charset="0"/>
                </a:rPr>
                <a:t>Shape gallery</a:t>
              </a:r>
              <a:endParaRPr lang="zh-CN" altLang="en-US" sz="2000" dirty="0">
                <a:latin typeface="Calibri" pitchFamily="34" charset="0"/>
                <a:cs typeface="Calibri" pitchFamily="34" charset="0"/>
              </a:endParaRPr>
            </a:p>
          </p:txBody>
        </p:sp>
        <p:cxnSp>
          <p:nvCxnSpPr>
            <p:cNvPr id="74" name="直接箭头连接符 73"/>
            <p:cNvCxnSpPr/>
            <p:nvPr/>
          </p:nvCxnSpPr>
          <p:spPr>
            <a:xfrm>
              <a:off x="6948264" y="3154800"/>
              <a:ext cx="349877" cy="0"/>
            </a:xfrm>
            <a:prstGeom prst="straightConnector1">
              <a:avLst/>
            </a:prstGeom>
            <a:ln w="76200">
              <a:solidFill>
                <a:srgbClr val="00B050"/>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75" name="直接箭头连接符 74"/>
            <p:cNvCxnSpPr/>
            <p:nvPr/>
          </p:nvCxnSpPr>
          <p:spPr>
            <a:xfrm flipH="1">
              <a:off x="6948264" y="3363409"/>
              <a:ext cx="349877" cy="0"/>
            </a:xfrm>
            <a:prstGeom prst="straightConnector1">
              <a:avLst/>
            </a:prstGeom>
            <a:ln w="76200">
              <a:solidFill>
                <a:srgbClr val="00B050"/>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6" name="矩形 75"/>
            <p:cNvSpPr/>
            <p:nvPr/>
          </p:nvSpPr>
          <p:spPr>
            <a:xfrm>
              <a:off x="8449482" y="3858602"/>
              <a:ext cx="617477" cy="369332"/>
            </a:xfrm>
            <a:prstGeom prst="rect">
              <a:avLst/>
            </a:prstGeom>
          </p:spPr>
          <p:txBody>
            <a:bodyPr wrap="none">
              <a:spAutoFit/>
            </a:bodyPr>
            <a:lstStyle/>
            <a:p>
              <a:pPr algn="ctr"/>
              <a:r>
                <a:rPr lang="en-US" altLang="zh-CN" dirty="0" smtClean="0">
                  <a:latin typeface="Calibri" pitchFamily="34" charset="0"/>
                  <a:cs typeface="Calibri" pitchFamily="34" charset="0"/>
                </a:rPr>
                <a:t>User</a:t>
              </a:r>
              <a:endParaRPr lang="zh-CN" altLang="en-US" dirty="0">
                <a:latin typeface="Calibri" pitchFamily="34" charset="0"/>
                <a:cs typeface="Calibri" pitchFamily="34" charset="0"/>
              </a:endParaRPr>
            </a:p>
          </p:txBody>
        </p:sp>
      </p:grpSp>
      <p:grpSp>
        <p:nvGrpSpPr>
          <p:cNvPr id="91" name="组合 90"/>
          <p:cNvGrpSpPr/>
          <p:nvPr/>
        </p:nvGrpSpPr>
        <p:grpSpPr>
          <a:xfrm>
            <a:off x="568171" y="3225743"/>
            <a:ext cx="5625101" cy="1292991"/>
            <a:chOff x="568171" y="3225743"/>
            <a:chExt cx="5625101" cy="1292991"/>
          </a:xfrm>
        </p:grpSpPr>
        <p:cxnSp>
          <p:nvCxnSpPr>
            <p:cNvPr id="14" name="直接连接符 13"/>
            <p:cNvCxnSpPr/>
            <p:nvPr/>
          </p:nvCxnSpPr>
          <p:spPr>
            <a:xfrm>
              <a:off x="6153097" y="3799530"/>
              <a:ext cx="0" cy="685062"/>
            </a:xfrm>
            <a:prstGeom prst="line">
              <a:avLst/>
            </a:prstGeom>
            <a:ln w="76200"/>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flipV="1">
              <a:off x="568171" y="4512210"/>
              <a:ext cx="5625101" cy="6524"/>
            </a:xfrm>
            <a:prstGeom prst="line">
              <a:avLst/>
            </a:prstGeom>
            <a:ln w="76200"/>
          </p:spPr>
          <p:style>
            <a:lnRef idx="3">
              <a:schemeClr val="dk1"/>
            </a:lnRef>
            <a:fillRef idx="0">
              <a:schemeClr val="dk1"/>
            </a:fillRef>
            <a:effectRef idx="2">
              <a:schemeClr val="dk1"/>
            </a:effectRef>
            <a:fontRef idx="minor">
              <a:schemeClr val="tx1"/>
            </a:fontRef>
          </p:style>
        </p:cxnSp>
        <p:cxnSp>
          <p:nvCxnSpPr>
            <p:cNvPr id="67" name="直接箭头连接符 66"/>
            <p:cNvCxnSpPr/>
            <p:nvPr/>
          </p:nvCxnSpPr>
          <p:spPr>
            <a:xfrm flipV="1">
              <a:off x="601696" y="3225743"/>
              <a:ext cx="0" cy="1286467"/>
            </a:xfrm>
            <a:prstGeom prst="straightConnector1">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8" name="直接箭头连接符 77"/>
            <p:cNvCxnSpPr/>
            <p:nvPr/>
          </p:nvCxnSpPr>
          <p:spPr>
            <a:xfrm>
              <a:off x="627460" y="3255969"/>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grpSp>
      <p:sp>
        <p:nvSpPr>
          <p:cNvPr id="82" name="圆角矩形 81"/>
          <p:cNvSpPr/>
          <p:nvPr/>
        </p:nvSpPr>
        <p:spPr>
          <a:xfrm>
            <a:off x="2940625" y="2605821"/>
            <a:ext cx="2009169" cy="1220614"/>
          </a:xfrm>
          <a:prstGeom prst="roundRect">
            <a:avLst>
              <a:gd name="adj" fmla="val 89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latin typeface="Calibri" pitchFamily="34" charset="0"/>
                <a:cs typeface="Calibri" pitchFamily="34" charset="0"/>
              </a:rPr>
              <a:t>Reproduction</a:t>
            </a:r>
          </a:p>
        </p:txBody>
      </p:sp>
      <p:grpSp>
        <p:nvGrpSpPr>
          <p:cNvPr id="86" name="组合 85"/>
          <p:cNvGrpSpPr/>
          <p:nvPr/>
        </p:nvGrpSpPr>
        <p:grpSpPr>
          <a:xfrm>
            <a:off x="4495269" y="1715940"/>
            <a:ext cx="1315809" cy="1427757"/>
            <a:chOff x="4495269" y="1715940"/>
            <a:chExt cx="1315809" cy="1427757"/>
          </a:xfrm>
        </p:grpSpPr>
        <p:cxnSp>
          <p:nvCxnSpPr>
            <p:cNvPr id="83" name="直接箭头连接符 82"/>
            <p:cNvCxnSpPr/>
            <p:nvPr/>
          </p:nvCxnSpPr>
          <p:spPr>
            <a:xfrm>
              <a:off x="5153174" y="2085272"/>
              <a:ext cx="0" cy="1058425"/>
            </a:xfrm>
            <a:prstGeom prst="straightConnector1">
              <a:avLst/>
            </a:prstGeom>
            <a:ln>
              <a:solidFill>
                <a:schemeClr val="accent6">
                  <a:lumMod val="75000"/>
                </a:schemeClr>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85" name="矩形 84"/>
            <p:cNvSpPr/>
            <p:nvPr/>
          </p:nvSpPr>
          <p:spPr>
            <a:xfrm>
              <a:off x="4495269" y="1715940"/>
              <a:ext cx="1315809" cy="369332"/>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dirty="0" smtClean="0">
                  <a:latin typeface="Calibri" pitchFamily="34" charset="0"/>
                  <a:cs typeface="Calibri" pitchFamily="34" charset="0"/>
                </a:rPr>
                <a:t>Check stand</a:t>
              </a:r>
              <a:endParaRPr lang="zh-CN" altLang="en-US" dirty="0"/>
            </a:p>
          </p:txBody>
        </p:sp>
      </p:grpSp>
      <p:cxnSp>
        <p:nvCxnSpPr>
          <p:cNvPr id="87" name="直接箭头连接符 86"/>
          <p:cNvCxnSpPr/>
          <p:nvPr/>
        </p:nvCxnSpPr>
        <p:spPr>
          <a:xfrm>
            <a:off x="1785899" y="2084201"/>
            <a:ext cx="0" cy="537876"/>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8" name="直接箭头连接符 87"/>
          <p:cNvCxnSpPr/>
          <p:nvPr/>
        </p:nvCxnSpPr>
        <p:spPr>
          <a:xfrm>
            <a:off x="2573564" y="3250632"/>
            <a:ext cx="361896" cy="354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9" name="直接箭头连接符 88"/>
          <p:cNvCxnSpPr/>
          <p:nvPr/>
        </p:nvCxnSpPr>
        <p:spPr>
          <a:xfrm>
            <a:off x="4949795" y="3250632"/>
            <a:ext cx="406759" cy="521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0" name="圆角矩形 89"/>
          <p:cNvSpPr/>
          <p:nvPr/>
        </p:nvSpPr>
        <p:spPr>
          <a:xfrm>
            <a:off x="5354970" y="2635289"/>
            <a:ext cx="1593086" cy="11763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latin typeface="Calibri" pitchFamily="34" charset="0"/>
                <a:cs typeface="Calibri" pitchFamily="34" charset="0"/>
              </a:rPr>
              <a:t>New shapes</a:t>
            </a:r>
            <a:endParaRPr lang="zh-CN" altLang="en-US" sz="2000" dirty="0">
              <a:latin typeface="Calibri" pitchFamily="34" charset="0"/>
              <a:cs typeface="Calibri" pitchFamily="34" charset="0"/>
            </a:endParaRPr>
          </a:p>
        </p:txBody>
      </p:sp>
      <p:cxnSp>
        <p:nvCxnSpPr>
          <p:cNvPr id="93" name="直接连接符 92"/>
          <p:cNvCxnSpPr/>
          <p:nvPr/>
        </p:nvCxnSpPr>
        <p:spPr>
          <a:xfrm>
            <a:off x="6151513" y="3802487"/>
            <a:ext cx="0" cy="685062"/>
          </a:xfrm>
          <a:prstGeom prst="line">
            <a:avLst/>
          </a:prstGeom>
          <a:ln w="76200">
            <a:solidFill>
              <a:schemeClr val="accent6">
                <a:lumMod val="75000"/>
              </a:schemeClr>
            </a:solidFill>
          </a:ln>
        </p:spPr>
        <p:style>
          <a:lnRef idx="3">
            <a:schemeClr val="dk1"/>
          </a:lnRef>
          <a:fillRef idx="0">
            <a:schemeClr val="dk1"/>
          </a:fillRef>
          <a:effectRef idx="2">
            <a:schemeClr val="dk1"/>
          </a:effectRef>
          <a:fontRef idx="minor">
            <a:schemeClr val="tx1"/>
          </a:fontRef>
        </p:style>
      </p:cxnSp>
      <p:cxnSp>
        <p:nvCxnSpPr>
          <p:cNvPr id="94" name="直接连接符 93"/>
          <p:cNvCxnSpPr/>
          <p:nvPr/>
        </p:nvCxnSpPr>
        <p:spPr>
          <a:xfrm flipV="1">
            <a:off x="566587" y="4515167"/>
            <a:ext cx="5625101" cy="6524"/>
          </a:xfrm>
          <a:prstGeom prst="line">
            <a:avLst/>
          </a:prstGeom>
          <a:ln w="76200">
            <a:solidFill>
              <a:schemeClr val="accent6">
                <a:lumMod val="75000"/>
              </a:schemeClr>
            </a:solidFill>
          </a:ln>
        </p:spPr>
        <p:style>
          <a:lnRef idx="3">
            <a:schemeClr val="dk1"/>
          </a:lnRef>
          <a:fillRef idx="0">
            <a:schemeClr val="dk1"/>
          </a:fillRef>
          <a:effectRef idx="2">
            <a:schemeClr val="dk1"/>
          </a:effectRef>
          <a:fontRef idx="minor">
            <a:schemeClr val="tx1"/>
          </a:fontRef>
        </p:style>
      </p:cxnSp>
      <p:cxnSp>
        <p:nvCxnSpPr>
          <p:cNvPr id="95" name="直接箭头连接符 94"/>
          <p:cNvCxnSpPr/>
          <p:nvPr/>
        </p:nvCxnSpPr>
        <p:spPr>
          <a:xfrm flipV="1">
            <a:off x="600112" y="3228700"/>
            <a:ext cx="0" cy="1286467"/>
          </a:xfrm>
          <a:prstGeom prst="straightConnector1">
            <a:avLst/>
          </a:prstGeom>
          <a:ln w="76200">
            <a:solidFill>
              <a:schemeClr val="accent6">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6" name="直接箭头连接符 95"/>
          <p:cNvCxnSpPr/>
          <p:nvPr/>
        </p:nvCxnSpPr>
        <p:spPr>
          <a:xfrm>
            <a:off x="625876" y="3258926"/>
            <a:ext cx="361896" cy="354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51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wipe(left)">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par>
                          <p:cTn id="23" fill="hold">
                            <p:stCondLst>
                              <p:cond delay="500"/>
                            </p:stCondLst>
                            <p:childTnLst>
                              <p:par>
                                <p:cTn id="24" presetID="35" presetClass="emph" presetSubtype="0" repeatCount="3000" fill="hold" nodeType="afterEffect">
                                  <p:stCondLst>
                                    <p:cond delay="0"/>
                                  </p:stCondLst>
                                  <p:childTnLst>
                                    <p:anim calcmode="discrete" valueType="str">
                                      <p:cBhvr>
                                        <p:cTn id="25" dur="5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up)">
                                      <p:cBhvr>
                                        <p:cTn id="39" dur="500"/>
                                        <p:tgtEl>
                                          <p:spTgt spid="93"/>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right)">
                                      <p:cBhvr>
                                        <p:cTn id="43" dur="500"/>
                                        <p:tgtEl>
                                          <p:spTgt spid="94"/>
                                        </p:tgtEl>
                                      </p:cBhvr>
                                    </p:animEffect>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down)">
                                      <p:cBhvr>
                                        <p:cTn id="47" dur="500"/>
                                        <p:tgtEl>
                                          <p:spTgt spid="95"/>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wipe(left)">
                                      <p:cBhvr>
                                        <p:cTn id="5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Interactive set </a:t>
            </a:r>
            <a:r>
              <a:rPr lang="en-US" altLang="zh-CN" sz="3600" dirty="0" smtClean="0"/>
              <a:t>evolution: </a:t>
            </a:r>
            <a:r>
              <a:rPr lang="en-US" altLang="zh-CN" sz="3600" dirty="0"/>
              <a:t>like or </a:t>
            </a:r>
            <a:r>
              <a:rPr lang="en-US" altLang="zh-CN" sz="3600" dirty="0" smtClean="0"/>
              <a:t>dislike</a:t>
            </a:r>
            <a:endParaRPr lang="zh-CN" altLang="en-US" sz="36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14</a:t>
            </a:fld>
            <a:endParaRPr lang="zh-CN" altLang="en-US"/>
          </a:p>
        </p:txBody>
      </p:sp>
      <p:pic>
        <p:nvPicPr>
          <p:cNvPr id="6" name="Picture 2" descr="E:\Project\1\1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64" y="1218966"/>
            <a:ext cx="5152516" cy="343501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66725" y="4694083"/>
            <a:ext cx="1898598" cy="400110"/>
          </a:xfrm>
          <a:prstGeom prst="rect">
            <a:avLst/>
          </a:prstGeom>
        </p:spPr>
        <p:txBody>
          <a:bodyPr wrap="none">
            <a:spAutoFit/>
          </a:bodyPr>
          <a:lstStyle/>
          <a:p>
            <a:pPr algn="ctr"/>
            <a:r>
              <a:rPr lang="en-US" altLang="zh-CN" sz="2000" dirty="0" smtClean="0">
                <a:effectLst>
                  <a:outerShdw blurRad="38100" dist="38100" dir="2700000" algn="tl">
                    <a:srgbClr val="000000">
                      <a:alpha val="43137"/>
                    </a:srgbClr>
                  </a:outerShdw>
                </a:effectLst>
              </a:rPr>
              <a:t>A snapshot of UI</a:t>
            </a:r>
            <a:endParaRPr lang="zh-CN" alt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6822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effectLst>
                  <a:outerShdw blurRad="38100" dist="38100" dir="2700000" algn="tl">
                    <a:srgbClr val="000000">
                      <a:alpha val="43137"/>
                    </a:srgbClr>
                  </a:outerShdw>
                </a:effectLst>
              </a:rPr>
              <a:t>Set </a:t>
            </a:r>
            <a:r>
              <a:rPr lang="en-US" altLang="zh-CN" dirty="0">
                <a:effectLst>
                  <a:outerShdw blurRad="38100" dist="38100" dir="2700000" algn="tl">
                    <a:srgbClr val="000000">
                      <a:alpha val="43137"/>
                    </a:srgbClr>
                  </a:outerShdw>
                </a:effectLst>
              </a:rPr>
              <a:t>evolution: System </a:t>
            </a:r>
            <a:r>
              <a:rPr lang="en-US" altLang="zh-CN" dirty="0" smtClean="0">
                <a:effectLst>
                  <a:outerShdw blurRad="38100" dist="38100" dir="2700000" algn="tl">
                    <a:srgbClr val="000000">
                      <a:alpha val="43137"/>
                    </a:srgbClr>
                  </a:outerShdw>
                </a:effectLst>
              </a:rPr>
              <a:t>overview</a:t>
            </a:r>
            <a:endParaRPr lang="zh-CN" altLang="en-US" dirty="0"/>
          </a:p>
        </p:txBody>
      </p:sp>
      <p:sp>
        <p:nvSpPr>
          <p:cNvPr id="45" name="灯片编号占位符 44"/>
          <p:cNvSpPr>
            <a:spLocks noGrp="1"/>
          </p:cNvSpPr>
          <p:nvPr>
            <p:ph type="sldNum" sz="quarter" idx="12"/>
          </p:nvPr>
        </p:nvSpPr>
        <p:spPr/>
        <p:txBody>
          <a:bodyPr/>
          <a:lstStyle/>
          <a:p>
            <a:fld id="{0C913308-F349-4B6D-A68A-DD1791B4A57B}" type="slidenum">
              <a:rPr lang="zh-CN" altLang="en-US" smtClean="0"/>
              <a:pPr/>
              <a:t>15</a:t>
            </a:fld>
            <a:endParaRPr lang="zh-CN" altLang="en-US"/>
          </a:p>
        </p:txBody>
      </p:sp>
      <p:sp>
        <p:nvSpPr>
          <p:cNvPr id="39" name="对角圆角矩形 38"/>
          <p:cNvSpPr/>
          <p:nvPr/>
        </p:nvSpPr>
        <p:spPr>
          <a:xfrm>
            <a:off x="989356" y="1402503"/>
            <a:ext cx="1593086" cy="682769"/>
          </a:xfrm>
          <a:prstGeom prst="round2DiagRect">
            <a:avLst>
              <a:gd name="adj1" fmla="val 37967"/>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smtClean="0">
                <a:latin typeface="Calibri" pitchFamily="34" charset="0"/>
                <a:cs typeface="Calibri" pitchFamily="34" charset="0"/>
              </a:rPr>
              <a:t>Initial population</a:t>
            </a:r>
            <a:endParaRPr lang="zh-CN" altLang="en-US" dirty="0">
              <a:latin typeface="Calibri" pitchFamily="34" charset="0"/>
              <a:cs typeface="Calibri" pitchFamily="34" charset="0"/>
            </a:endParaRPr>
          </a:p>
        </p:txBody>
      </p:sp>
      <p:cxnSp>
        <p:nvCxnSpPr>
          <p:cNvPr id="40" name="直接箭头连接符 39"/>
          <p:cNvCxnSpPr/>
          <p:nvPr/>
        </p:nvCxnSpPr>
        <p:spPr>
          <a:xfrm>
            <a:off x="1785899" y="2085272"/>
            <a:ext cx="0" cy="537876"/>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a:off x="4949795" y="3250758"/>
            <a:ext cx="406759" cy="521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46" name="圆角矩形 45"/>
          <p:cNvSpPr/>
          <p:nvPr/>
        </p:nvSpPr>
        <p:spPr>
          <a:xfrm>
            <a:off x="5356554" y="2639833"/>
            <a:ext cx="1593086" cy="11763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New shapes</a:t>
            </a:r>
            <a:endParaRPr lang="zh-CN" altLang="en-US" sz="2000" dirty="0">
              <a:latin typeface="Calibri" pitchFamily="34" charset="0"/>
              <a:cs typeface="Calibri" pitchFamily="34" charset="0"/>
            </a:endParaRPr>
          </a:p>
        </p:txBody>
      </p:sp>
      <p:sp>
        <p:nvSpPr>
          <p:cNvPr id="47" name="圆角矩形 46"/>
          <p:cNvSpPr/>
          <p:nvPr/>
        </p:nvSpPr>
        <p:spPr>
          <a:xfrm>
            <a:off x="989356" y="2623148"/>
            <a:ext cx="1593086" cy="11763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Current</a:t>
            </a:r>
          </a:p>
          <a:p>
            <a:pPr algn="ctr"/>
            <a:r>
              <a:rPr lang="en-US" altLang="zh-CN" sz="2000" dirty="0" smtClean="0">
                <a:latin typeface="Calibri" pitchFamily="34" charset="0"/>
                <a:cs typeface="Calibri" pitchFamily="34" charset="0"/>
              </a:rPr>
              <a:t>generation</a:t>
            </a:r>
            <a:endParaRPr lang="zh-CN" altLang="en-US" sz="2000" dirty="0">
              <a:latin typeface="Calibri" pitchFamily="34" charset="0"/>
              <a:cs typeface="Calibri" pitchFamily="34" charset="0"/>
            </a:endParaRPr>
          </a:p>
        </p:txBody>
      </p:sp>
      <p:grpSp>
        <p:nvGrpSpPr>
          <p:cNvPr id="49" name="组合 48"/>
          <p:cNvGrpSpPr/>
          <p:nvPr/>
        </p:nvGrpSpPr>
        <p:grpSpPr>
          <a:xfrm>
            <a:off x="6948264" y="2650053"/>
            <a:ext cx="2160309" cy="1577881"/>
            <a:chOff x="6948264" y="2650053"/>
            <a:chExt cx="2160309" cy="1577881"/>
          </a:xfrm>
        </p:grpSpPr>
        <p:pic>
          <p:nvPicPr>
            <p:cNvPr id="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662" y="2897170"/>
              <a:ext cx="762911" cy="85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圆角矩形 50"/>
            <p:cNvSpPr/>
            <p:nvPr/>
          </p:nvSpPr>
          <p:spPr>
            <a:xfrm>
              <a:off x="7298141" y="2650053"/>
              <a:ext cx="1025883" cy="11763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latin typeface="Calibri" pitchFamily="34" charset="0"/>
                  <a:cs typeface="Calibri" pitchFamily="34" charset="0"/>
                </a:rPr>
                <a:t>Shape gallery</a:t>
              </a:r>
              <a:endParaRPr lang="zh-CN" altLang="en-US" sz="2000" dirty="0">
                <a:latin typeface="Calibri" pitchFamily="34" charset="0"/>
                <a:cs typeface="Calibri" pitchFamily="34" charset="0"/>
              </a:endParaRPr>
            </a:p>
          </p:txBody>
        </p:sp>
        <p:cxnSp>
          <p:nvCxnSpPr>
            <p:cNvPr id="52" name="直接箭头连接符 51"/>
            <p:cNvCxnSpPr/>
            <p:nvPr/>
          </p:nvCxnSpPr>
          <p:spPr>
            <a:xfrm>
              <a:off x="6948264" y="3154800"/>
              <a:ext cx="349877" cy="0"/>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3" name="直接箭头连接符 52"/>
            <p:cNvCxnSpPr/>
            <p:nvPr/>
          </p:nvCxnSpPr>
          <p:spPr>
            <a:xfrm flipH="1">
              <a:off x="6948264" y="3363409"/>
              <a:ext cx="349877" cy="0"/>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54" name="矩形 53"/>
            <p:cNvSpPr/>
            <p:nvPr/>
          </p:nvSpPr>
          <p:spPr>
            <a:xfrm>
              <a:off x="8449482" y="3858602"/>
              <a:ext cx="617477" cy="369332"/>
            </a:xfrm>
            <a:prstGeom prst="rect">
              <a:avLst/>
            </a:prstGeom>
          </p:spPr>
          <p:txBody>
            <a:bodyPr wrap="none">
              <a:spAutoFit/>
            </a:bodyPr>
            <a:lstStyle/>
            <a:p>
              <a:pPr algn="ctr"/>
              <a:r>
                <a:rPr lang="en-US" altLang="zh-CN" dirty="0" smtClean="0">
                  <a:latin typeface="Calibri" pitchFamily="34" charset="0"/>
                  <a:cs typeface="Calibri" pitchFamily="34" charset="0"/>
                </a:rPr>
                <a:t>User</a:t>
              </a:r>
              <a:endParaRPr lang="zh-CN" altLang="en-US" dirty="0">
                <a:latin typeface="Calibri" pitchFamily="34" charset="0"/>
                <a:cs typeface="Calibri" pitchFamily="34" charset="0"/>
              </a:endParaRPr>
            </a:p>
          </p:txBody>
        </p:sp>
      </p:grpSp>
      <p:grpSp>
        <p:nvGrpSpPr>
          <p:cNvPr id="4" name="组合 3"/>
          <p:cNvGrpSpPr/>
          <p:nvPr/>
        </p:nvGrpSpPr>
        <p:grpSpPr>
          <a:xfrm>
            <a:off x="568171" y="3225743"/>
            <a:ext cx="5625101" cy="1292991"/>
            <a:chOff x="568171" y="3225743"/>
            <a:chExt cx="5625101" cy="1292991"/>
          </a:xfrm>
        </p:grpSpPr>
        <p:cxnSp>
          <p:nvCxnSpPr>
            <p:cNvPr id="44" name="直接箭头连接符 43"/>
            <p:cNvCxnSpPr/>
            <p:nvPr/>
          </p:nvCxnSpPr>
          <p:spPr>
            <a:xfrm>
              <a:off x="2578730" y="3247217"/>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 name="组合 2"/>
            <p:cNvGrpSpPr/>
            <p:nvPr/>
          </p:nvGrpSpPr>
          <p:grpSpPr>
            <a:xfrm>
              <a:off x="568171" y="3225743"/>
              <a:ext cx="5625101" cy="1292991"/>
              <a:chOff x="568171" y="3225743"/>
              <a:chExt cx="5625101" cy="1292991"/>
            </a:xfrm>
          </p:grpSpPr>
          <p:cxnSp>
            <p:nvCxnSpPr>
              <p:cNvPr id="42" name="直接连接符 41"/>
              <p:cNvCxnSpPr/>
              <p:nvPr/>
            </p:nvCxnSpPr>
            <p:spPr>
              <a:xfrm>
                <a:off x="6153097" y="3799530"/>
                <a:ext cx="0" cy="685062"/>
              </a:xfrm>
              <a:prstGeom prst="line">
                <a:avLst/>
              </a:prstGeom>
              <a:ln w="76200"/>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flipV="1">
                <a:off x="568171" y="4512210"/>
                <a:ext cx="5625101" cy="6524"/>
              </a:xfrm>
              <a:prstGeom prst="line">
                <a:avLst/>
              </a:prstGeom>
              <a:ln w="76200"/>
            </p:spPr>
            <p:style>
              <a:lnRef idx="3">
                <a:schemeClr val="dk1"/>
              </a:lnRef>
              <a:fillRef idx="0">
                <a:schemeClr val="dk1"/>
              </a:fillRef>
              <a:effectRef idx="2">
                <a:schemeClr val="dk1"/>
              </a:effectRef>
              <a:fontRef idx="minor">
                <a:schemeClr val="tx1"/>
              </a:fontRef>
            </p:style>
          </p:cxnSp>
          <p:cxnSp>
            <p:nvCxnSpPr>
              <p:cNvPr id="48" name="直接箭头连接符 47"/>
              <p:cNvCxnSpPr/>
              <p:nvPr/>
            </p:nvCxnSpPr>
            <p:spPr>
              <a:xfrm flipV="1">
                <a:off x="601696" y="3225743"/>
                <a:ext cx="0" cy="1286467"/>
              </a:xfrm>
              <a:prstGeom prst="straightConnector1">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5" name="直接箭头连接符 54"/>
              <p:cNvCxnSpPr/>
              <p:nvPr/>
            </p:nvCxnSpPr>
            <p:spPr>
              <a:xfrm>
                <a:off x="627460" y="3255969"/>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grpSp>
      </p:grpSp>
      <p:sp>
        <p:nvSpPr>
          <p:cNvPr id="56" name="圆角矩形 55"/>
          <p:cNvSpPr/>
          <p:nvPr/>
        </p:nvSpPr>
        <p:spPr>
          <a:xfrm>
            <a:off x="2940625" y="2605821"/>
            <a:ext cx="2009169" cy="1220614"/>
          </a:xfrm>
          <a:prstGeom prst="roundRect">
            <a:avLst>
              <a:gd name="adj" fmla="val 89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latin typeface="Calibri" pitchFamily="34" charset="0"/>
                <a:cs typeface="Calibri" pitchFamily="34" charset="0"/>
              </a:rPr>
              <a:t>Reproduction</a:t>
            </a:r>
          </a:p>
        </p:txBody>
      </p:sp>
      <p:cxnSp>
        <p:nvCxnSpPr>
          <p:cNvPr id="60" name="直接箭头连接符 59"/>
          <p:cNvCxnSpPr/>
          <p:nvPr/>
        </p:nvCxnSpPr>
        <p:spPr>
          <a:xfrm>
            <a:off x="2578730" y="3531815"/>
            <a:ext cx="361896" cy="354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568171" y="2956264"/>
            <a:ext cx="5625101" cy="1562470"/>
            <a:chOff x="568171" y="2956264"/>
            <a:chExt cx="5625101" cy="1562470"/>
          </a:xfrm>
        </p:grpSpPr>
        <p:cxnSp>
          <p:nvCxnSpPr>
            <p:cNvPr id="58" name="直接连接符 57"/>
            <p:cNvCxnSpPr/>
            <p:nvPr/>
          </p:nvCxnSpPr>
          <p:spPr>
            <a:xfrm>
              <a:off x="6153097" y="3799530"/>
              <a:ext cx="0" cy="685062"/>
            </a:xfrm>
            <a:prstGeom prst="line">
              <a:avLst/>
            </a:prstGeom>
            <a:ln w="76200">
              <a:solidFill>
                <a:schemeClr val="accent6">
                  <a:lumMod val="75000"/>
                </a:schemeClr>
              </a:solidFill>
            </a:ln>
          </p:spPr>
          <p:style>
            <a:lnRef idx="3">
              <a:schemeClr val="dk1"/>
            </a:lnRef>
            <a:fillRef idx="0">
              <a:schemeClr val="dk1"/>
            </a:fillRef>
            <a:effectRef idx="2">
              <a:schemeClr val="dk1"/>
            </a:effectRef>
            <a:fontRef idx="minor">
              <a:schemeClr val="tx1"/>
            </a:fontRef>
          </p:style>
        </p:cxnSp>
        <p:cxnSp>
          <p:nvCxnSpPr>
            <p:cNvPr id="59" name="直接连接符 58"/>
            <p:cNvCxnSpPr/>
            <p:nvPr/>
          </p:nvCxnSpPr>
          <p:spPr>
            <a:xfrm flipV="1">
              <a:off x="568171" y="4512210"/>
              <a:ext cx="5625101" cy="6524"/>
            </a:xfrm>
            <a:prstGeom prst="line">
              <a:avLst/>
            </a:prstGeom>
            <a:ln w="76200">
              <a:solidFill>
                <a:schemeClr val="accent6">
                  <a:lumMod val="75000"/>
                </a:schemeClr>
              </a:solidFill>
            </a:ln>
          </p:spPr>
          <p:style>
            <a:lnRef idx="3">
              <a:schemeClr val="dk1"/>
            </a:lnRef>
            <a:fillRef idx="0">
              <a:schemeClr val="dk1"/>
            </a:fillRef>
            <a:effectRef idx="2">
              <a:schemeClr val="dk1"/>
            </a:effectRef>
            <a:fontRef idx="minor">
              <a:schemeClr val="tx1"/>
            </a:fontRef>
          </p:style>
        </p:cxnSp>
        <p:cxnSp>
          <p:nvCxnSpPr>
            <p:cNvPr id="62" name="直接箭头连接符 61"/>
            <p:cNvCxnSpPr/>
            <p:nvPr/>
          </p:nvCxnSpPr>
          <p:spPr>
            <a:xfrm flipV="1">
              <a:off x="610574" y="2956264"/>
              <a:ext cx="1986" cy="1547069"/>
            </a:xfrm>
            <a:prstGeom prst="straightConnector1">
              <a:avLst/>
            </a:prstGeom>
            <a:ln w="76200">
              <a:solidFill>
                <a:schemeClr val="accent6">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3" name="直接箭头连接符 62"/>
            <p:cNvCxnSpPr/>
            <p:nvPr/>
          </p:nvCxnSpPr>
          <p:spPr>
            <a:xfrm>
              <a:off x="632334" y="3528274"/>
              <a:ext cx="361896" cy="354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4" name="直接箭头连接符 63"/>
            <p:cNvCxnSpPr/>
            <p:nvPr/>
          </p:nvCxnSpPr>
          <p:spPr>
            <a:xfrm>
              <a:off x="632334" y="3003798"/>
              <a:ext cx="361896" cy="3541"/>
            </a:xfrm>
            <a:prstGeom prst="straightConnector1">
              <a:avLst/>
            </a:prstGeom>
            <a:ln w="76200">
              <a:solidFill>
                <a:schemeClr val="accent6">
                  <a:lumMod val="75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grpSp>
      <p:grpSp>
        <p:nvGrpSpPr>
          <p:cNvPr id="65" name="组合 64"/>
          <p:cNvGrpSpPr/>
          <p:nvPr/>
        </p:nvGrpSpPr>
        <p:grpSpPr>
          <a:xfrm>
            <a:off x="985644" y="2605820"/>
            <a:ext cx="1601963" cy="1193709"/>
            <a:chOff x="985644" y="2605820"/>
            <a:chExt cx="1601963" cy="1193709"/>
          </a:xfrm>
        </p:grpSpPr>
        <p:sp>
          <p:nvSpPr>
            <p:cNvPr id="66" name="圆角矩形 22"/>
            <p:cNvSpPr/>
            <p:nvPr/>
          </p:nvSpPr>
          <p:spPr>
            <a:xfrm>
              <a:off x="985644" y="2605820"/>
              <a:ext cx="1601963" cy="719867"/>
            </a:xfrm>
            <a:custGeom>
              <a:avLst/>
              <a:gdLst>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196068 w 1593086"/>
                <a:gd name="connsiteY6" fmla="*/ 1176382 h 1176382"/>
                <a:gd name="connsiteX7" fmla="*/ 0 w 1593086"/>
                <a:gd name="connsiteY7" fmla="*/ 980314 h 1176382"/>
                <a:gd name="connsiteX8" fmla="*/ 0 w 1593086"/>
                <a:gd name="connsiteY8" fmla="*/ 196068 h 1176382"/>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0 w 1593086"/>
                <a:gd name="connsiteY6" fmla="*/ 980314 h 1176382"/>
                <a:gd name="connsiteX7" fmla="*/ 0 w 1593086"/>
                <a:gd name="connsiteY7" fmla="*/ 196068 h 1176382"/>
                <a:gd name="connsiteX0" fmla="*/ 0 w 1593086"/>
                <a:gd name="connsiteY0" fmla="*/ 196068 h 980314"/>
                <a:gd name="connsiteX1" fmla="*/ 196068 w 1593086"/>
                <a:gd name="connsiteY1" fmla="*/ 0 h 980314"/>
                <a:gd name="connsiteX2" fmla="*/ 1397018 w 1593086"/>
                <a:gd name="connsiteY2" fmla="*/ 0 h 980314"/>
                <a:gd name="connsiteX3" fmla="*/ 1593086 w 1593086"/>
                <a:gd name="connsiteY3" fmla="*/ 196068 h 980314"/>
                <a:gd name="connsiteX4" fmla="*/ 1593086 w 1593086"/>
                <a:gd name="connsiteY4" fmla="*/ 980314 h 980314"/>
                <a:gd name="connsiteX5" fmla="*/ 0 w 1593086"/>
                <a:gd name="connsiteY5" fmla="*/ 980314 h 980314"/>
                <a:gd name="connsiteX6" fmla="*/ 0 w 1593086"/>
                <a:gd name="connsiteY6" fmla="*/ 196068 h 980314"/>
                <a:gd name="connsiteX0" fmla="*/ 0 w 1593086"/>
                <a:gd name="connsiteY0" fmla="*/ 196068 h 1017205"/>
                <a:gd name="connsiteX1" fmla="*/ 196068 w 1593086"/>
                <a:gd name="connsiteY1" fmla="*/ 0 h 1017205"/>
                <a:gd name="connsiteX2" fmla="*/ 1397018 w 1593086"/>
                <a:gd name="connsiteY2" fmla="*/ 0 h 1017205"/>
                <a:gd name="connsiteX3" fmla="*/ 1593086 w 1593086"/>
                <a:gd name="connsiteY3" fmla="*/ 196068 h 1017205"/>
                <a:gd name="connsiteX4" fmla="*/ 1593086 w 1593086"/>
                <a:gd name="connsiteY4" fmla="*/ 980314 h 1017205"/>
                <a:gd name="connsiteX5" fmla="*/ 0 w 1593086"/>
                <a:gd name="connsiteY5" fmla="*/ 731739 h 1017205"/>
                <a:gd name="connsiteX6" fmla="*/ 0 w 1593086"/>
                <a:gd name="connsiteY6" fmla="*/ 196068 h 1017205"/>
                <a:gd name="connsiteX0" fmla="*/ 0 w 1593086"/>
                <a:gd name="connsiteY0" fmla="*/ 196068 h 1009119"/>
                <a:gd name="connsiteX1" fmla="*/ 196068 w 1593086"/>
                <a:gd name="connsiteY1" fmla="*/ 0 h 1009119"/>
                <a:gd name="connsiteX2" fmla="*/ 1397018 w 1593086"/>
                <a:gd name="connsiteY2" fmla="*/ 0 h 1009119"/>
                <a:gd name="connsiteX3" fmla="*/ 1593086 w 1593086"/>
                <a:gd name="connsiteY3" fmla="*/ 196068 h 1009119"/>
                <a:gd name="connsiteX4" fmla="*/ 1593086 w 1593086"/>
                <a:gd name="connsiteY4" fmla="*/ 980314 h 1009119"/>
                <a:gd name="connsiteX5" fmla="*/ 0 w 1593086"/>
                <a:gd name="connsiteY5" fmla="*/ 731739 h 1009119"/>
                <a:gd name="connsiteX6" fmla="*/ 0 w 1593086"/>
                <a:gd name="connsiteY6" fmla="*/ 196068 h 1009119"/>
                <a:gd name="connsiteX0" fmla="*/ 0 w 1593086"/>
                <a:gd name="connsiteY0" fmla="*/ 196068 h 742345"/>
                <a:gd name="connsiteX1" fmla="*/ 196068 w 1593086"/>
                <a:gd name="connsiteY1" fmla="*/ 0 h 742345"/>
                <a:gd name="connsiteX2" fmla="*/ 1397018 w 1593086"/>
                <a:gd name="connsiteY2" fmla="*/ 0 h 742345"/>
                <a:gd name="connsiteX3" fmla="*/ 1593086 w 1593086"/>
                <a:gd name="connsiteY3" fmla="*/ 196068 h 742345"/>
                <a:gd name="connsiteX4" fmla="*/ 1593086 w 1593086"/>
                <a:gd name="connsiteY4" fmla="*/ 616329 h 742345"/>
                <a:gd name="connsiteX5" fmla="*/ 0 w 1593086"/>
                <a:gd name="connsiteY5" fmla="*/ 731739 h 742345"/>
                <a:gd name="connsiteX6" fmla="*/ 0 w 1593086"/>
                <a:gd name="connsiteY6" fmla="*/ 196068 h 742345"/>
                <a:gd name="connsiteX0" fmla="*/ 0 w 1593086"/>
                <a:gd name="connsiteY0" fmla="*/ 196068 h 701044"/>
                <a:gd name="connsiteX1" fmla="*/ 196068 w 1593086"/>
                <a:gd name="connsiteY1" fmla="*/ 0 h 701044"/>
                <a:gd name="connsiteX2" fmla="*/ 1397018 w 1593086"/>
                <a:gd name="connsiteY2" fmla="*/ 0 h 701044"/>
                <a:gd name="connsiteX3" fmla="*/ 1593086 w 1593086"/>
                <a:gd name="connsiteY3" fmla="*/ 196068 h 701044"/>
                <a:gd name="connsiteX4" fmla="*/ 1593086 w 1593086"/>
                <a:gd name="connsiteY4" fmla="*/ 616329 h 701044"/>
                <a:gd name="connsiteX5" fmla="*/ 0 w 1593086"/>
                <a:gd name="connsiteY5" fmla="*/ 669596 h 701044"/>
                <a:gd name="connsiteX6" fmla="*/ 0 w 1593086"/>
                <a:gd name="connsiteY6" fmla="*/ 196068 h 701044"/>
                <a:gd name="connsiteX0" fmla="*/ 0 w 1593086"/>
                <a:gd name="connsiteY0" fmla="*/ 196068 h 676513"/>
                <a:gd name="connsiteX1" fmla="*/ 196068 w 1593086"/>
                <a:gd name="connsiteY1" fmla="*/ 0 h 676513"/>
                <a:gd name="connsiteX2" fmla="*/ 1397018 w 1593086"/>
                <a:gd name="connsiteY2" fmla="*/ 0 h 676513"/>
                <a:gd name="connsiteX3" fmla="*/ 1593086 w 1593086"/>
                <a:gd name="connsiteY3" fmla="*/ 196068 h 676513"/>
                <a:gd name="connsiteX4" fmla="*/ 1593086 w 1593086"/>
                <a:gd name="connsiteY4" fmla="*/ 616329 h 676513"/>
                <a:gd name="connsiteX5" fmla="*/ 0 w 1593086"/>
                <a:gd name="connsiteY5" fmla="*/ 669596 h 676513"/>
                <a:gd name="connsiteX6" fmla="*/ 0 w 1593086"/>
                <a:gd name="connsiteY6" fmla="*/ 196068 h 676513"/>
                <a:gd name="connsiteX0" fmla="*/ 0 w 1601963"/>
                <a:gd name="connsiteY0" fmla="*/ 196068 h 683327"/>
                <a:gd name="connsiteX1" fmla="*/ 196068 w 1601963"/>
                <a:gd name="connsiteY1" fmla="*/ 0 h 683327"/>
                <a:gd name="connsiteX2" fmla="*/ 1397018 w 1601963"/>
                <a:gd name="connsiteY2" fmla="*/ 0 h 683327"/>
                <a:gd name="connsiteX3" fmla="*/ 1593086 w 1601963"/>
                <a:gd name="connsiteY3" fmla="*/ 196068 h 683327"/>
                <a:gd name="connsiteX4" fmla="*/ 1601963 w 1601963"/>
                <a:gd name="connsiteY4" fmla="*/ 651840 h 683327"/>
                <a:gd name="connsiteX5" fmla="*/ 0 w 1601963"/>
                <a:gd name="connsiteY5" fmla="*/ 669596 h 683327"/>
                <a:gd name="connsiteX6" fmla="*/ 0 w 1601963"/>
                <a:gd name="connsiteY6" fmla="*/ 196068 h 683327"/>
                <a:gd name="connsiteX0" fmla="*/ 0 w 1601963"/>
                <a:gd name="connsiteY0" fmla="*/ 196068 h 677924"/>
                <a:gd name="connsiteX1" fmla="*/ 196068 w 1601963"/>
                <a:gd name="connsiteY1" fmla="*/ 0 h 677924"/>
                <a:gd name="connsiteX2" fmla="*/ 1397018 w 1601963"/>
                <a:gd name="connsiteY2" fmla="*/ 0 h 677924"/>
                <a:gd name="connsiteX3" fmla="*/ 1593086 w 1601963"/>
                <a:gd name="connsiteY3" fmla="*/ 196068 h 677924"/>
                <a:gd name="connsiteX4" fmla="*/ 1601963 w 1601963"/>
                <a:gd name="connsiteY4" fmla="*/ 651840 h 677924"/>
                <a:gd name="connsiteX5" fmla="*/ 0 w 1601963"/>
                <a:gd name="connsiteY5" fmla="*/ 669596 h 677924"/>
                <a:gd name="connsiteX6" fmla="*/ 0 w 1601963"/>
                <a:gd name="connsiteY6" fmla="*/ 196068 h 677924"/>
                <a:gd name="connsiteX0" fmla="*/ 0 w 1601963"/>
                <a:gd name="connsiteY0" fmla="*/ 196068 h 658875"/>
                <a:gd name="connsiteX1" fmla="*/ 196068 w 1601963"/>
                <a:gd name="connsiteY1" fmla="*/ 0 h 658875"/>
                <a:gd name="connsiteX2" fmla="*/ 1397018 w 1601963"/>
                <a:gd name="connsiteY2" fmla="*/ 0 h 658875"/>
                <a:gd name="connsiteX3" fmla="*/ 1593086 w 1601963"/>
                <a:gd name="connsiteY3" fmla="*/ 196068 h 658875"/>
                <a:gd name="connsiteX4" fmla="*/ 1601963 w 1601963"/>
                <a:gd name="connsiteY4" fmla="*/ 651840 h 658875"/>
                <a:gd name="connsiteX5" fmla="*/ 0 w 1601963"/>
                <a:gd name="connsiteY5" fmla="*/ 642963 h 658875"/>
                <a:gd name="connsiteX6" fmla="*/ 0 w 1601963"/>
                <a:gd name="connsiteY6" fmla="*/ 196068 h 658875"/>
                <a:gd name="connsiteX0" fmla="*/ 0 w 1601963"/>
                <a:gd name="connsiteY0" fmla="*/ 196068 h 651840"/>
                <a:gd name="connsiteX1" fmla="*/ 196068 w 1601963"/>
                <a:gd name="connsiteY1" fmla="*/ 0 h 651840"/>
                <a:gd name="connsiteX2" fmla="*/ 1397018 w 1601963"/>
                <a:gd name="connsiteY2" fmla="*/ 0 h 651840"/>
                <a:gd name="connsiteX3" fmla="*/ 1593086 w 1601963"/>
                <a:gd name="connsiteY3" fmla="*/ 196068 h 651840"/>
                <a:gd name="connsiteX4" fmla="*/ 1601963 w 1601963"/>
                <a:gd name="connsiteY4" fmla="*/ 651840 h 651840"/>
                <a:gd name="connsiteX5" fmla="*/ 0 w 1601963"/>
                <a:gd name="connsiteY5" fmla="*/ 642963 h 651840"/>
                <a:gd name="connsiteX6" fmla="*/ 0 w 1601963"/>
                <a:gd name="connsiteY6" fmla="*/ 196068 h 651840"/>
                <a:gd name="connsiteX0" fmla="*/ 0 w 1601963"/>
                <a:gd name="connsiteY0" fmla="*/ 196068 h 642963"/>
                <a:gd name="connsiteX1" fmla="*/ 196068 w 1601963"/>
                <a:gd name="connsiteY1" fmla="*/ 0 h 642963"/>
                <a:gd name="connsiteX2" fmla="*/ 1397018 w 1601963"/>
                <a:gd name="connsiteY2" fmla="*/ 0 h 642963"/>
                <a:gd name="connsiteX3" fmla="*/ 1593086 w 1601963"/>
                <a:gd name="connsiteY3" fmla="*/ 196068 h 642963"/>
                <a:gd name="connsiteX4" fmla="*/ 1601963 w 1601963"/>
                <a:gd name="connsiteY4" fmla="*/ 625207 h 642963"/>
                <a:gd name="connsiteX5" fmla="*/ 0 w 1601963"/>
                <a:gd name="connsiteY5" fmla="*/ 642963 h 642963"/>
                <a:gd name="connsiteX6" fmla="*/ 0 w 1601963"/>
                <a:gd name="connsiteY6" fmla="*/ 196068 h 642963"/>
                <a:gd name="connsiteX0" fmla="*/ 0 w 1601963"/>
                <a:gd name="connsiteY0" fmla="*/ 196068 h 625207"/>
                <a:gd name="connsiteX1" fmla="*/ 196068 w 1601963"/>
                <a:gd name="connsiteY1" fmla="*/ 0 h 625207"/>
                <a:gd name="connsiteX2" fmla="*/ 1397018 w 1601963"/>
                <a:gd name="connsiteY2" fmla="*/ 0 h 625207"/>
                <a:gd name="connsiteX3" fmla="*/ 1593086 w 1601963"/>
                <a:gd name="connsiteY3" fmla="*/ 196068 h 625207"/>
                <a:gd name="connsiteX4" fmla="*/ 1601963 w 1601963"/>
                <a:gd name="connsiteY4" fmla="*/ 625207 h 625207"/>
                <a:gd name="connsiteX5" fmla="*/ 0 w 1601963"/>
                <a:gd name="connsiteY5" fmla="*/ 616330 h 625207"/>
                <a:gd name="connsiteX6" fmla="*/ 0 w 1601963"/>
                <a:gd name="connsiteY6" fmla="*/ 196068 h 625207"/>
                <a:gd name="connsiteX0" fmla="*/ 0 w 1601963"/>
                <a:gd name="connsiteY0" fmla="*/ 196068 h 616330"/>
                <a:gd name="connsiteX1" fmla="*/ 196068 w 1601963"/>
                <a:gd name="connsiteY1" fmla="*/ 0 h 616330"/>
                <a:gd name="connsiteX2" fmla="*/ 1397018 w 1601963"/>
                <a:gd name="connsiteY2" fmla="*/ 0 h 616330"/>
                <a:gd name="connsiteX3" fmla="*/ 1593086 w 1601963"/>
                <a:gd name="connsiteY3" fmla="*/ 196068 h 616330"/>
                <a:gd name="connsiteX4" fmla="*/ 1601963 w 1601963"/>
                <a:gd name="connsiteY4" fmla="*/ 616329 h 616330"/>
                <a:gd name="connsiteX5" fmla="*/ 0 w 1601963"/>
                <a:gd name="connsiteY5" fmla="*/ 616330 h 616330"/>
                <a:gd name="connsiteX6" fmla="*/ 0 w 1601963"/>
                <a:gd name="connsiteY6" fmla="*/ 196068 h 6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963" h="616330">
                  <a:moveTo>
                    <a:pt x="0" y="196068"/>
                  </a:moveTo>
                  <a:cubicBezTo>
                    <a:pt x="0" y="87783"/>
                    <a:pt x="87783" y="0"/>
                    <a:pt x="196068" y="0"/>
                  </a:cubicBezTo>
                  <a:lnTo>
                    <a:pt x="1397018" y="0"/>
                  </a:lnTo>
                  <a:cubicBezTo>
                    <a:pt x="1505303" y="0"/>
                    <a:pt x="1593086" y="87783"/>
                    <a:pt x="1593086" y="196068"/>
                  </a:cubicBezTo>
                  <a:lnTo>
                    <a:pt x="1601963" y="616329"/>
                  </a:lnTo>
                  <a:lnTo>
                    <a:pt x="0" y="616330"/>
                  </a:lnTo>
                  <a:lnTo>
                    <a:pt x="0" y="196068"/>
                  </a:lnTo>
                  <a:close/>
                </a:path>
              </a:pathLst>
            </a:custGeom>
            <a:solidFill>
              <a:schemeClr val="bg1">
                <a:lumMod val="85000"/>
              </a:schemeClr>
            </a:solidFill>
            <a:ln>
              <a:solidFill>
                <a:schemeClr val="tx1">
                  <a:lumMod val="85000"/>
                  <a:lumOff val="1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Background</a:t>
              </a:r>
              <a:endParaRPr lang="zh-CN" altLang="en-US" sz="2000" dirty="0">
                <a:latin typeface="Calibri" pitchFamily="34" charset="0"/>
                <a:cs typeface="Calibri" pitchFamily="34" charset="0"/>
              </a:endParaRPr>
            </a:p>
          </p:txBody>
        </p:sp>
        <p:sp>
          <p:nvSpPr>
            <p:cNvPr id="68" name="圆角矩形 46"/>
            <p:cNvSpPr/>
            <p:nvPr/>
          </p:nvSpPr>
          <p:spPr>
            <a:xfrm>
              <a:off x="989356" y="3325688"/>
              <a:ext cx="1593086" cy="473841"/>
            </a:xfrm>
            <a:custGeom>
              <a:avLst/>
              <a:gdLst>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196068 w 1593086"/>
                <a:gd name="connsiteY6" fmla="*/ 1176382 h 1176382"/>
                <a:gd name="connsiteX7" fmla="*/ 0 w 1593086"/>
                <a:gd name="connsiteY7" fmla="*/ 980314 h 1176382"/>
                <a:gd name="connsiteX8" fmla="*/ 0 w 1593086"/>
                <a:gd name="connsiteY8" fmla="*/ 196068 h 1176382"/>
                <a:gd name="connsiteX0" fmla="*/ 0 w 1593086"/>
                <a:gd name="connsiteY0" fmla="*/ 196068 h 1176382"/>
                <a:gd name="connsiteX1" fmla="*/ 1397018 w 1593086"/>
                <a:gd name="connsiteY1" fmla="*/ 0 h 1176382"/>
                <a:gd name="connsiteX2" fmla="*/ 1593086 w 1593086"/>
                <a:gd name="connsiteY2" fmla="*/ 196068 h 1176382"/>
                <a:gd name="connsiteX3" fmla="*/ 1593086 w 1593086"/>
                <a:gd name="connsiteY3" fmla="*/ 980314 h 1176382"/>
                <a:gd name="connsiteX4" fmla="*/ 1397018 w 1593086"/>
                <a:gd name="connsiteY4" fmla="*/ 1176382 h 1176382"/>
                <a:gd name="connsiteX5" fmla="*/ 196068 w 1593086"/>
                <a:gd name="connsiteY5" fmla="*/ 1176382 h 1176382"/>
                <a:gd name="connsiteX6" fmla="*/ 0 w 1593086"/>
                <a:gd name="connsiteY6" fmla="*/ 980314 h 1176382"/>
                <a:gd name="connsiteX7" fmla="*/ 0 w 1593086"/>
                <a:gd name="connsiteY7" fmla="*/ 196068 h 1176382"/>
                <a:gd name="connsiteX0" fmla="*/ 0 w 1593086"/>
                <a:gd name="connsiteY0" fmla="*/ 0 h 980314"/>
                <a:gd name="connsiteX1" fmla="*/ 1593086 w 1593086"/>
                <a:gd name="connsiteY1" fmla="*/ 0 h 980314"/>
                <a:gd name="connsiteX2" fmla="*/ 1593086 w 1593086"/>
                <a:gd name="connsiteY2" fmla="*/ 784246 h 980314"/>
                <a:gd name="connsiteX3" fmla="*/ 1397018 w 1593086"/>
                <a:gd name="connsiteY3" fmla="*/ 980314 h 980314"/>
                <a:gd name="connsiteX4" fmla="*/ 196068 w 1593086"/>
                <a:gd name="connsiteY4" fmla="*/ 980314 h 980314"/>
                <a:gd name="connsiteX5" fmla="*/ 0 w 1593086"/>
                <a:gd name="connsiteY5" fmla="*/ 784246 h 980314"/>
                <a:gd name="connsiteX6" fmla="*/ 0 w 1593086"/>
                <a:gd name="connsiteY6" fmla="*/ 0 h 980314"/>
                <a:gd name="connsiteX0" fmla="*/ 0 w 1593086"/>
                <a:gd name="connsiteY0" fmla="*/ 25921 h 1006235"/>
                <a:gd name="connsiteX1" fmla="*/ 1593086 w 1593086"/>
                <a:gd name="connsiteY1" fmla="*/ 425416 h 1006235"/>
                <a:gd name="connsiteX2" fmla="*/ 1593086 w 1593086"/>
                <a:gd name="connsiteY2" fmla="*/ 810167 h 1006235"/>
                <a:gd name="connsiteX3" fmla="*/ 1397018 w 1593086"/>
                <a:gd name="connsiteY3" fmla="*/ 1006235 h 1006235"/>
                <a:gd name="connsiteX4" fmla="*/ 196068 w 1593086"/>
                <a:gd name="connsiteY4" fmla="*/ 1006235 h 1006235"/>
                <a:gd name="connsiteX5" fmla="*/ 0 w 1593086"/>
                <a:gd name="connsiteY5" fmla="*/ 810167 h 1006235"/>
                <a:gd name="connsiteX6" fmla="*/ 0 w 1593086"/>
                <a:gd name="connsiteY6" fmla="*/ 25921 h 1006235"/>
                <a:gd name="connsiteX0" fmla="*/ 0 w 1593086"/>
                <a:gd name="connsiteY0" fmla="*/ 0 h 580819"/>
                <a:gd name="connsiteX1" fmla="*/ 1593086 w 1593086"/>
                <a:gd name="connsiteY1" fmla="*/ 0 h 580819"/>
                <a:gd name="connsiteX2" fmla="*/ 1593086 w 1593086"/>
                <a:gd name="connsiteY2" fmla="*/ 384751 h 580819"/>
                <a:gd name="connsiteX3" fmla="*/ 1397018 w 1593086"/>
                <a:gd name="connsiteY3" fmla="*/ 580819 h 580819"/>
                <a:gd name="connsiteX4" fmla="*/ 196068 w 1593086"/>
                <a:gd name="connsiteY4" fmla="*/ 580819 h 580819"/>
                <a:gd name="connsiteX5" fmla="*/ 0 w 1593086"/>
                <a:gd name="connsiteY5" fmla="*/ 384751 h 580819"/>
                <a:gd name="connsiteX6" fmla="*/ 0 w 1593086"/>
                <a:gd name="connsiteY6" fmla="*/ 0 h 580819"/>
                <a:gd name="connsiteX0" fmla="*/ 0 w 1593086"/>
                <a:gd name="connsiteY0" fmla="*/ 55654 h 636473"/>
                <a:gd name="connsiteX1" fmla="*/ 1593086 w 1593086"/>
                <a:gd name="connsiteY1" fmla="*/ 55654 h 636473"/>
                <a:gd name="connsiteX2" fmla="*/ 1593086 w 1593086"/>
                <a:gd name="connsiteY2" fmla="*/ 440405 h 636473"/>
                <a:gd name="connsiteX3" fmla="*/ 1397018 w 1593086"/>
                <a:gd name="connsiteY3" fmla="*/ 636473 h 636473"/>
                <a:gd name="connsiteX4" fmla="*/ 196068 w 1593086"/>
                <a:gd name="connsiteY4" fmla="*/ 636473 h 636473"/>
                <a:gd name="connsiteX5" fmla="*/ 0 w 1593086"/>
                <a:gd name="connsiteY5" fmla="*/ 440405 h 636473"/>
                <a:gd name="connsiteX6" fmla="*/ 0 w 1593086"/>
                <a:gd name="connsiteY6" fmla="*/ 55654 h 636473"/>
                <a:gd name="connsiteX0" fmla="*/ 0 w 1593086"/>
                <a:gd name="connsiteY0" fmla="*/ 0 h 580819"/>
                <a:gd name="connsiteX1" fmla="*/ 1593086 w 1593086"/>
                <a:gd name="connsiteY1" fmla="*/ 0 h 580819"/>
                <a:gd name="connsiteX2" fmla="*/ 1593086 w 1593086"/>
                <a:gd name="connsiteY2" fmla="*/ 384751 h 580819"/>
                <a:gd name="connsiteX3" fmla="*/ 1397018 w 1593086"/>
                <a:gd name="connsiteY3" fmla="*/ 580819 h 580819"/>
                <a:gd name="connsiteX4" fmla="*/ 196068 w 1593086"/>
                <a:gd name="connsiteY4" fmla="*/ 580819 h 580819"/>
                <a:gd name="connsiteX5" fmla="*/ 0 w 1593086"/>
                <a:gd name="connsiteY5" fmla="*/ 384751 h 580819"/>
                <a:gd name="connsiteX6" fmla="*/ 0 w 1593086"/>
                <a:gd name="connsiteY6" fmla="*/ 0 h 58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3086" h="580819">
                  <a:moveTo>
                    <a:pt x="0" y="0"/>
                  </a:moveTo>
                  <a:cubicBezTo>
                    <a:pt x="425313" y="11335"/>
                    <a:pt x="1052364" y="2457"/>
                    <a:pt x="1593086" y="0"/>
                  </a:cubicBezTo>
                  <a:lnTo>
                    <a:pt x="1593086" y="384751"/>
                  </a:lnTo>
                  <a:cubicBezTo>
                    <a:pt x="1593086" y="493036"/>
                    <a:pt x="1505303" y="580819"/>
                    <a:pt x="1397018" y="580819"/>
                  </a:cubicBezTo>
                  <a:lnTo>
                    <a:pt x="196068" y="580819"/>
                  </a:lnTo>
                  <a:cubicBezTo>
                    <a:pt x="87783" y="580819"/>
                    <a:pt x="0" y="493036"/>
                    <a:pt x="0" y="384751"/>
                  </a:cubicBezTo>
                  <a:lnTo>
                    <a:pt x="0" y="0"/>
                  </a:lnTo>
                  <a:close/>
                </a:path>
              </a:pathLst>
            </a:custGeom>
            <a:solidFill>
              <a:schemeClr val="accent6">
                <a:lumMod val="40000"/>
                <a:lumOff val="60000"/>
              </a:schemeClr>
            </a:solidFill>
            <a:ln>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Foreground</a:t>
              </a:r>
              <a:endParaRPr lang="zh-CN" altLang="en-US" sz="2000" dirty="0">
                <a:latin typeface="Calibri" pitchFamily="34" charset="0"/>
                <a:cs typeface="Calibri" pitchFamily="34" charset="0"/>
              </a:endParaRPr>
            </a:p>
          </p:txBody>
        </p:sp>
      </p:grpSp>
      <p:sp>
        <p:nvSpPr>
          <p:cNvPr id="69" name="矩形 68"/>
          <p:cNvSpPr/>
          <p:nvPr/>
        </p:nvSpPr>
        <p:spPr>
          <a:xfrm>
            <a:off x="927907" y="3893132"/>
            <a:ext cx="1715983" cy="369332"/>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dirty="0" smtClean="0"/>
              <a:t>Diversity control</a:t>
            </a:r>
            <a:endParaRPr lang="zh-CN" altLang="en-US" dirty="0"/>
          </a:p>
        </p:txBody>
      </p:sp>
    </p:spTree>
    <p:extLst>
      <p:ext uri="{BB962C8B-B14F-4D97-AF65-F5344CB8AC3E}">
        <p14:creationId xmlns:p14="http://schemas.microsoft.com/office/powerpoint/2010/main" val="1083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par>
                          <p:cTn id="24" fill="hold">
                            <p:stCondLst>
                              <p:cond delay="0"/>
                            </p:stCondLst>
                            <p:childTnLst>
                              <p:par>
                                <p:cTn id="25" presetID="35" presetClass="emph" presetSubtype="0" repeatCount="3000" fill="hold" grpId="1" nodeType="afterEffect">
                                  <p:stCondLst>
                                    <p:cond delay="0"/>
                                  </p:stCondLst>
                                  <p:childTnLst>
                                    <p:anim calcmode="discrete" valueType="str">
                                      <p:cBhvr>
                                        <p:cTn id="26" dur="5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Diversity control</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873" y="1740136"/>
            <a:ext cx="5782268" cy="254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623770" y="1392121"/>
            <a:ext cx="1824475" cy="400110"/>
          </a:xfrm>
          <a:prstGeom prst="rect">
            <a:avLst/>
          </a:prstGeom>
        </p:spPr>
        <p:txBody>
          <a:bodyPr wrap="none">
            <a:spAutoFit/>
          </a:bodyPr>
          <a:lstStyle/>
          <a:p>
            <a:pPr algn="ctr"/>
            <a:r>
              <a:rPr lang="en-US" altLang="zh-CN" sz="2000" b="1" dirty="0">
                <a:solidFill>
                  <a:srgbClr val="0070C0"/>
                </a:solidFill>
              </a:rPr>
              <a:t>Background set</a:t>
            </a:r>
          </a:p>
        </p:txBody>
      </p:sp>
      <p:sp>
        <p:nvSpPr>
          <p:cNvPr id="11" name="矩形 10"/>
          <p:cNvSpPr/>
          <p:nvPr/>
        </p:nvSpPr>
        <p:spPr>
          <a:xfrm>
            <a:off x="3639610" y="4259872"/>
            <a:ext cx="1792798" cy="400110"/>
          </a:xfrm>
          <a:prstGeom prst="rect">
            <a:avLst/>
          </a:prstGeom>
        </p:spPr>
        <p:txBody>
          <a:bodyPr wrap="none">
            <a:spAutoFit/>
          </a:bodyPr>
          <a:lstStyle/>
          <a:p>
            <a:pPr algn="ctr"/>
            <a:r>
              <a:rPr lang="en-US" altLang="zh-CN" sz="2000" b="1" dirty="0" smtClean="0">
                <a:solidFill>
                  <a:srgbClr val="00B050"/>
                </a:solidFill>
              </a:rPr>
              <a:t>Foreground </a:t>
            </a:r>
            <a:r>
              <a:rPr lang="en-US" altLang="zh-CN" sz="2000" b="1" dirty="0">
                <a:solidFill>
                  <a:srgbClr val="00B050"/>
                </a:solidFill>
              </a:rPr>
              <a:t>set</a:t>
            </a:r>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16</a:t>
            </a:fld>
            <a:endParaRPr lang="zh-CN" altLang="en-US"/>
          </a:p>
        </p:txBody>
      </p:sp>
      <p:sp>
        <p:nvSpPr>
          <p:cNvPr id="3" name="下箭头 2"/>
          <p:cNvSpPr/>
          <p:nvPr/>
        </p:nvSpPr>
        <p:spPr>
          <a:xfrm>
            <a:off x="3851920" y="2266671"/>
            <a:ext cx="1152128" cy="531751"/>
          </a:xfrm>
          <a:custGeom>
            <a:avLst/>
            <a:gdLst>
              <a:gd name="connsiteX0" fmla="*/ 0 w 288032"/>
              <a:gd name="connsiteY0" fmla="*/ 216024 h 360040"/>
              <a:gd name="connsiteX1" fmla="*/ 72008 w 288032"/>
              <a:gd name="connsiteY1" fmla="*/ 216024 h 360040"/>
              <a:gd name="connsiteX2" fmla="*/ 72008 w 288032"/>
              <a:gd name="connsiteY2" fmla="*/ 0 h 360040"/>
              <a:gd name="connsiteX3" fmla="*/ 216024 w 288032"/>
              <a:gd name="connsiteY3" fmla="*/ 0 h 360040"/>
              <a:gd name="connsiteX4" fmla="*/ 216024 w 288032"/>
              <a:gd name="connsiteY4" fmla="*/ 216024 h 360040"/>
              <a:gd name="connsiteX5" fmla="*/ 288032 w 288032"/>
              <a:gd name="connsiteY5" fmla="*/ 216024 h 360040"/>
              <a:gd name="connsiteX6" fmla="*/ 144016 w 288032"/>
              <a:gd name="connsiteY6" fmla="*/ 360040 h 360040"/>
              <a:gd name="connsiteX7" fmla="*/ 0 w 288032"/>
              <a:gd name="connsiteY7" fmla="*/ 216024 h 360040"/>
              <a:gd name="connsiteX0" fmla="*/ 0 w 510282"/>
              <a:gd name="connsiteY0" fmla="*/ 216024 h 360040"/>
              <a:gd name="connsiteX1" fmla="*/ 294258 w 510282"/>
              <a:gd name="connsiteY1" fmla="*/ 216024 h 360040"/>
              <a:gd name="connsiteX2" fmla="*/ 294258 w 510282"/>
              <a:gd name="connsiteY2" fmla="*/ 0 h 360040"/>
              <a:gd name="connsiteX3" fmla="*/ 438274 w 510282"/>
              <a:gd name="connsiteY3" fmla="*/ 0 h 360040"/>
              <a:gd name="connsiteX4" fmla="*/ 438274 w 510282"/>
              <a:gd name="connsiteY4" fmla="*/ 216024 h 360040"/>
              <a:gd name="connsiteX5" fmla="*/ 510282 w 510282"/>
              <a:gd name="connsiteY5" fmla="*/ 216024 h 360040"/>
              <a:gd name="connsiteX6" fmla="*/ 366266 w 510282"/>
              <a:gd name="connsiteY6" fmla="*/ 360040 h 360040"/>
              <a:gd name="connsiteX7" fmla="*/ 0 w 510282"/>
              <a:gd name="connsiteY7" fmla="*/ 216024 h 360040"/>
              <a:gd name="connsiteX0" fmla="*/ 0 w 764282"/>
              <a:gd name="connsiteY0" fmla="*/ 216024 h 360040"/>
              <a:gd name="connsiteX1" fmla="*/ 294258 w 764282"/>
              <a:gd name="connsiteY1" fmla="*/ 216024 h 360040"/>
              <a:gd name="connsiteX2" fmla="*/ 294258 w 764282"/>
              <a:gd name="connsiteY2" fmla="*/ 0 h 360040"/>
              <a:gd name="connsiteX3" fmla="*/ 438274 w 764282"/>
              <a:gd name="connsiteY3" fmla="*/ 0 h 360040"/>
              <a:gd name="connsiteX4" fmla="*/ 438274 w 764282"/>
              <a:gd name="connsiteY4" fmla="*/ 216024 h 360040"/>
              <a:gd name="connsiteX5" fmla="*/ 764282 w 764282"/>
              <a:gd name="connsiteY5" fmla="*/ 216024 h 360040"/>
              <a:gd name="connsiteX6" fmla="*/ 366266 w 764282"/>
              <a:gd name="connsiteY6" fmla="*/ 360040 h 360040"/>
              <a:gd name="connsiteX7" fmla="*/ 0 w 764282"/>
              <a:gd name="connsiteY7" fmla="*/ 216024 h 360040"/>
              <a:gd name="connsiteX0" fmla="*/ 0 w 764282"/>
              <a:gd name="connsiteY0" fmla="*/ 216024 h 360040"/>
              <a:gd name="connsiteX1" fmla="*/ 294258 w 764282"/>
              <a:gd name="connsiteY1" fmla="*/ 216024 h 360040"/>
              <a:gd name="connsiteX2" fmla="*/ 294258 w 764282"/>
              <a:gd name="connsiteY2" fmla="*/ 0 h 360040"/>
              <a:gd name="connsiteX3" fmla="*/ 438274 w 764282"/>
              <a:gd name="connsiteY3" fmla="*/ 0 h 360040"/>
              <a:gd name="connsiteX4" fmla="*/ 603374 w 764282"/>
              <a:gd name="connsiteY4" fmla="*/ 216024 h 360040"/>
              <a:gd name="connsiteX5" fmla="*/ 764282 w 764282"/>
              <a:gd name="connsiteY5" fmla="*/ 216024 h 360040"/>
              <a:gd name="connsiteX6" fmla="*/ 366266 w 764282"/>
              <a:gd name="connsiteY6" fmla="*/ 360040 h 360040"/>
              <a:gd name="connsiteX7" fmla="*/ 0 w 764282"/>
              <a:gd name="connsiteY7" fmla="*/ 216024 h 360040"/>
              <a:gd name="connsiteX0" fmla="*/ 0 w 764282"/>
              <a:gd name="connsiteY0" fmla="*/ 216024 h 360040"/>
              <a:gd name="connsiteX1" fmla="*/ 135508 w 764282"/>
              <a:gd name="connsiteY1" fmla="*/ 216024 h 360040"/>
              <a:gd name="connsiteX2" fmla="*/ 294258 w 764282"/>
              <a:gd name="connsiteY2" fmla="*/ 0 h 360040"/>
              <a:gd name="connsiteX3" fmla="*/ 438274 w 764282"/>
              <a:gd name="connsiteY3" fmla="*/ 0 h 360040"/>
              <a:gd name="connsiteX4" fmla="*/ 603374 w 764282"/>
              <a:gd name="connsiteY4" fmla="*/ 216024 h 360040"/>
              <a:gd name="connsiteX5" fmla="*/ 764282 w 764282"/>
              <a:gd name="connsiteY5" fmla="*/ 216024 h 360040"/>
              <a:gd name="connsiteX6" fmla="*/ 366266 w 764282"/>
              <a:gd name="connsiteY6" fmla="*/ 360040 h 360040"/>
              <a:gd name="connsiteX7" fmla="*/ 0 w 764282"/>
              <a:gd name="connsiteY7" fmla="*/ 216024 h 360040"/>
              <a:gd name="connsiteX0" fmla="*/ 0 w 834132"/>
              <a:gd name="connsiteY0" fmla="*/ 216024 h 360040"/>
              <a:gd name="connsiteX1" fmla="*/ 205358 w 834132"/>
              <a:gd name="connsiteY1" fmla="*/ 216024 h 360040"/>
              <a:gd name="connsiteX2" fmla="*/ 364108 w 834132"/>
              <a:gd name="connsiteY2" fmla="*/ 0 h 360040"/>
              <a:gd name="connsiteX3" fmla="*/ 508124 w 834132"/>
              <a:gd name="connsiteY3" fmla="*/ 0 h 360040"/>
              <a:gd name="connsiteX4" fmla="*/ 673224 w 834132"/>
              <a:gd name="connsiteY4" fmla="*/ 216024 h 360040"/>
              <a:gd name="connsiteX5" fmla="*/ 834132 w 834132"/>
              <a:gd name="connsiteY5" fmla="*/ 216024 h 360040"/>
              <a:gd name="connsiteX6" fmla="*/ 436116 w 834132"/>
              <a:gd name="connsiteY6" fmla="*/ 360040 h 360040"/>
              <a:gd name="connsiteX7" fmla="*/ 0 w 834132"/>
              <a:gd name="connsiteY7" fmla="*/ 216024 h 360040"/>
              <a:gd name="connsiteX0" fmla="*/ 0 w 865882"/>
              <a:gd name="connsiteY0" fmla="*/ 216024 h 360040"/>
              <a:gd name="connsiteX1" fmla="*/ 205358 w 865882"/>
              <a:gd name="connsiteY1" fmla="*/ 216024 h 360040"/>
              <a:gd name="connsiteX2" fmla="*/ 364108 w 865882"/>
              <a:gd name="connsiteY2" fmla="*/ 0 h 360040"/>
              <a:gd name="connsiteX3" fmla="*/ 508124 w 865882"/>
              <a:gd name="connsiteY3" fmla="*/ 0 h 360040"/>
              <a:gd name="connsiteX4" fmla="*/ 673224 w 865882"/>
              <a:gd name="connsiteY4" fmla="*/ 216024 h 360040"/>
              <a:gd name="connsiteX5" fmla="*/ 865882 w 865882"/>
              <a:gd name="connsiteY5" fmla="*/ 216024 h 360040"/>
              <a:gd name="connsiteX6" fmla="*/ 436116 w 865882"/>
              <a:gd name="connsiteY6" fmla="*/ 360040 h 360040"/>
              <a:gd name="connsiteX7" fmla="*/ 0 w 865882"/>
              <a:gd name="connsiteY7" fmla="*/ 216024 h 360040"/>
              <a:gd name="connsiteX0" fmla="*/ 0 w 865882"/>
              <a:gd name="connsiteY0" fmla="*/ 216024 h 360040"/>
              <a:gd name="connsiteX1" fmla="*/ 205358 w 865882"/>
              <a:gd name="connsiteY1" fmla="*/ 216024 h 360040"/>
              <a:gd name="connsiteX2" fmla="*/ 319658 w 865882"/>
              <a:gd name="connsiteY2" fmla="*/ 0 h 360040"/>
              <a:gd name="connsiteX3" fmla="*/ 508124 w 865882"/>
              <a:gd name="connsiteY3" fmla="*/ 0 h 360040"/>
              <a:gd name="connsiteX4" fmla="*/ 673224 w 865882"/>
              <a:gd name="connsiteY4" fmla="*/ 216024 h 360040"/>
              <a:gd name="connsiteX5" fmla="*/ 865882 w 865882"/>
              <a:gd name="connsiteY5" fmla="*/ 216024 h 360040"/>
              <a:gd name="connsiteX6" fmla="*/ 436116 w 865882"/>
              <a:gd name="connsiteY6" fmla="*/ 360040 h 360040"/>
              <a:gd name="connsiteX7" fmla="*/ 0 w 865882"/>
              <a:gd name="connsiteY7" fmla="*/ 216024 h 360040"/>
              <a:gd name="connsiteX0" fmla="*/ 0 w 865882"/>
              <a:gd name="connsiteY0" fmla="*/ 216024 h 360040"/>
              <a:gd name="connsiteX1" fmla="*/ 205358 w 865882"/>
              <a:gd name="connsiteY1" fmla="*/ 216024 h 360040"/>
              <a:gd name="connsiteX2" fmla="*/ 319658 w 865882"/>
              <a:gd name="connsiteY2" fmla="*/ 0 h 360040"/>
              <a:gd name="connsiteX3" fmla="*/ 546224 w 865882"/>
              <a:gd name="connsiteY3" fmla="*/ 6350 h 360040"/>
              <a:gd name="connsiteX4" fmla="*/ 673224 w 865882"/>
              <a:gd name="connsiteY4" fmla="*/ 216024 h 360040"/>
              <a:gd name="connsiteX5" fmla="*/ 865882 w 865882"/>
              <a:gd name="connsiteY5" fmla="*/ 216024 h 360040"/>
              <a:gd name="connsiteX6" fmla="*/ 436116 w 865882"/>
              <a:gd name="connsiteY6" fmla="*/ 360040 h 360040"/>
              <a:gd name="connsiteX7" fmla="*/ 0 w 865882"/>
              <a:gd name="connsiteY7" fmla="*/ 216024 h 360040"/>
              <a:gd name="connsiteX0" fmla="*/ 0 w 865882"/>
              <a:gd name="connsiteY0" fmla="*/ 216024 h 360040"/>
              <a:gd name="connsiteX1" fmla="*/ 243458 w 865882"/>
              <a:gd name="connsiteY1" fmla="*/ 209674 h 360040"/>
              <a:gd name="connsiteX2" fmla="*/ 319658 w 865882"/>
              <a:gd name="connsiteY2" fmla="*/ 0 h 360040"/>
              <a:gd name="connsiteX3" fmla="*/ 546224 w 865882"/>
              <a:gd name="connsiteY3" fmla="*/ 6350 h 360040"/>
              <a:gd name="connsiteX4" fmla="*/ 673224 w 865882"/>
              <a:gd name="connsiteY4" fmla="*/ 216024 h 360040"/>
              <a:gd name="connsiteX5" fmla="*/ 865882 w 865882"/>
              <a:gd name="connsiteY5" fmla="*/ 216024 h 360040"/>
              <a:gd name="connsiteX6" fmla="*/ 436116 w 865882"/>
              <a:gd name="connsiteY6" fmla="*/ 360040 h 360040"/>
              <a:gd name="connsiteX7" fmla="*/ 0 w 865882"/>
              <a:gd name="connsiteY7" fmla="*/ 216024 h 360040"/>
              <a:gd name="connsiteX0" fmla="*/ 0 w 865882"/>
              <a:gd name="connsiteY0" fmla="*/ 216024 h 360040"/>
              <a:gd name="connsiteX1" fmla="*/ 243458 w 865882"/>
              <a:gd name="connsiteY1" fmla="*/ 209674 h 360040"/>
              <a:gd name="connsiteX2" fmla="*/ 319658 w 865882"/>
              <a:gd name="connsiteY2" fmla="*/ 0 h 360040"/>
              <a:gd name="connsiteX3" fmla="*/ 546224 w 865882"/>
              <a:gd name="connsiteY3" fmla="*/ 6350 h 360040"/>
              <a:gd name="connsiteX4" fmla="*/ 622424 w 865882"/>
              <a:gd name="connsiteY4" fmla="*/ 222374 h 360040"/>
              <a:gd name="connsiteX5" fmla="*/ 865882 w 865882"/>
              <a:gd name="connsiteY5" fmla="*/ 216024 h 360040"/>
              <a:gd name="connsiteX6" fmla="*/ 436116 w 865882"/>
              <a:gd name="connsiteY6" fmla="*/ 360040 h 360040"/>
              <a:gd name="connsiteX7" fmla="*/ 0 w 865882"/>
              <a:gd name="connsiteY7" fmla="*/ 216024 h 360040"/>
              <a:gd name="connsiteX0" fmla="*/ 0 w 865882"/>
              <a:gd name="connsiteY0" fmla="*/ 216024 h 360040"/>
              <a:gd name="connsiteX1" fmla="*/ 243458 w 865882"/>
              <a:gd name="connsiteY1" fmla="*/ 209674 h 360040"/>
              <a:gd name="connsiteX2" fmla="*/ 319658 w 865882"/>
              <a:gd name="connsiteY2" fmla="*/ 0 h 360040"/>
              <a:gd name="connsiteX3" fmla="*/ 546224 w 865882"/>
              <a:gd name="connsiteY3" fmla="*/ 6350 h 360040"/>
              <a:gd name="connsiteX4" fmla="*/ 609724 w 865882"/>
              <a:gd name="connsiteY4" fmla="*/ 203324 h 360040"/>
              <a:gd name="connsiteX5" fmla="*/ 865882 w 865882"/>
              <a:gd name="connsiteY5" fmla="*/ 216024 h 360040"/>
              <a:gd name="connsiteX6" fmla="*/ 436116 w 865882"/>
              <a:gd name="connsiteY6" fmla="*/ 360040 h 360040"/>
              <a:gd name="connsiteX7" fmla="*/ 0 w 865882"/>
              <a:gd name="connsiteY7" fmla="*/ 216024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882" h="360040">
                <a:moveTo>
                  <a:pt x="0" y="216024"/>
                </a:moveTo>
                <a:lnTo>
                  <a:pt x="243458" y="209674"/>
                </a:lnTo>
                <a:lnTo>
                  <a:pt x="319658" y="0"/>
                </a:lnTo>
                <a:lnTo>
                  <a:pt x="546224" y="6350"/>
                </a:lnTo>
                <a:lnTo>
                  <a:pt x="609724" y="203324"/>
                </a:lnTo>
                <a:lnTo>
                  <a:pt x="865882" y="216024"/>
                </a:lnTo>
                <a:lnTo>
                  <a:pt x="436116" y="360040"/>
                </a:lnTo>
                <a:lnTo>
                  <a:pt x="0" y="216024"/>
                </a:ln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57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2940626" y="2608403"/>
            <a:ext cx="2009169" cy="1220614"/>
          </a:xfrm>
          <a:prstGeom prst="roundRect">
            <a:avLst>
              <a:gd name="adj" fmla="val 89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latin typeface="Calibri" pitchFamily="34" charset="0"/>
                <a:cs typeface="Calibri" pitchFamily="34" charset="0"/>
              </a:rPr>
              <a:t>Reproduction</a:t>
            </a:r>
          </a:p>
        </p:txBody>
      </p:sp>
      <p:sp>
        <p:nvSpPr>
          <p:cNvPr id="2" name="标题 1"/>
          <p:cNvSpPr>
            <a:spLocks noGrp="1"/>
          </p:cNvSpPr>
          <p:nvPr>
            <p:ph type="title"/>
          </p:nvPr>
        </p:nvSpPr>
        <p:spPr/>
        <p:txBody>
          <a:bodyPr>
            <a:normAutofit/>
          </a:bodyPr>
          <a:lstStyle/>
          <a:p>
            <a:r>
              <a:rPr lang="en-US" altLang="zh-CN" dirty="0" smtClean="0">
                <a:effectLst>
                  <a:outerShdw blurRad="38100" dist="38100" dir="2700000" algn="tl">
                    <a:srgbClr val="000000">
                      <a:alpha val="43137"/>
                    </a:srgbClr>
                  </a:outerShdw>
                </a:effectLst>
              </a:rPr>
              <a:t>Set </a:t>
            </a:r>
            <a:r>
              <a:rPr lang="en-US" altLang="zh-CN" dirty="0">
                <a:effectLst>
                  <a:outerShdw blurRad="38100" dist="38100" dir="2700000" algn="tl">
                    <a:srgbClr val="000000">
                      <a:alpha val="43137"/>
                    </a:srgbClr>
                  </a:outerShdw>
                </a:effectLst>
              </a:rPr>
              <a:t>evolution: System </a:t>
            </a:r>
            <a:r>
              <a:rPr lang="en-US" altLang="zh-CN" dirty="0" smtClean="0">
                <a:effectLst>
                  <a:outerShdw blurRad="38100" dist="38100" dir="2700000" algn="tl">
                    <a:srgbClr val="000000">
                      <a:alpha val="43137"/>
                    </a:srgbClr>
                  </a:outerShdw>
                </a:effectLst>
              </a:rPr>
              <a:t>overview</a:t>
            </a:r>
            <a:endParaRPr lang="zh-CN" altLang="en-US" dirty="0"/>
          </a:p>
        </p:txBody>
      </p:sp>
      <p:sp>
        <p:nvSpPr>
          <p:cNvPr id="45" name="灯片编号占位符 44"/>
          <p:cNvSpPr>
            <a:spLocks noGrp="1"/>
          </p:cNvSpPr>
          <p:nvPr>
            <p:ph type="sldNum" sz="quarter" idx="12"/>
          </p:nvPr>
        </p:nvSpPr>
        <p:spPr/>
        <p:txBody>
          <a:bodyPr/>
          <a:lstStyle/>
          <a:p>
            <a:fld id="{0C913308-F349-4B6D-A68A-DD1791B4A57B}" type="slidenum">
              <a:rPr lang="zh-CN" altLang="en-US" smtClean="0"/>
              <a:pPr/>
              <a:t>17</a:t>
            </a:fld>
            <a:endParaRPr lang="zh-CN" altLang="en-US" dirty="0"/>
          </a:p>
        </p:txBody>
      </p:sp>
      <p:sp>
        <p:nvSpPr>
          <p:cNvPr id="39" name="对角圆角矩形 38"/>
          <p:cNvSpPr/>
          <p:nvPr/>
        </p:nvSpPr>
        <p:spPr>
          <a:xfrm>
            <a:off x="989356" y="1402503"/>
            <a:ext cx="1593086" cy="682769"/>
          </a:xfrm>
          <a:prstGeom prst="round2DiagRect">
            <a:avLst>
              <a:gd name="adj1" fmla="val 37967"/>
              <a:gd name="adj2" fmla="val 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smtClean="0">
                <a:latin typeface="Calibri" pitchFamily="34" charset="0"/>
                <a:cs typeface="Calibri" pitchFamily="34" charset="0"/>
              </a:rPr>
              <a:t>Initial population</a:t>
            </a:r>
            <a:endParaRPr lang="zh-CN" altLang="en-US" dirty="0">
              <a:latin typeface="Calibri" pitchFamily="34" charset="0"/>
              <a:cs typeface="Calibri" pitchFamily="34" charset="0"/>
            </a:endParaRPr>
          </a:p>
        </p:txBody>
      </p:sp>
      <p:cxnSp>
        <p:nvCxnSpPr>
          <p:cNvPr id="40" name="直接箭头连接符 39"/>
          <p:cNvCxnSpPr/>
          <p:nvPr/>
        </p:nvCxnSpPr>
        <p:spPr>
          <a:xfrm>
            <a:off x="1785899" y="2085272"/>
            <a:ext cx="0" cy="537876"/>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a:off x="4949795" y="3250758"/>
            <a:ext cx="406759" cy="521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42" name="直接连接符 41"/>
          <p:cNvCxnSpPr/>
          <p:nvPr/>
        </p:nvCxnSpPr>
        <p:spPr>
          <a:xfrm>
            <a:off x="6153097" y="3799530"/>
            <a:ext cx="0" cy="685062"/>
          </a:xfrm>
          <a:prstGeom prst="line">
            <a:avLst/>
          </a:prstGeom>
          <a:ln w="76200"/>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flipV="1">
            <a:off x="568171" y="4512210"/>
            <a:ext cx="5625101" cy="6524"/>
          </a:xfrm>
          <a:prstGeom prst="line">
            <a:avLst/>
          </a:prstGeom>
          <a:ln w="76200"/>
        </p:spPr>
        <p:style>
          <a:lnRef idx="3">
            <a:schemeClr val="dk1"/>
          </a:lnRef>
          <a:fillRef idx="0">
            <a:schemeClr val="dk1"/>
          </a:fillRef>
          <a:effectRef idx="2">
            <a:schemeClr val="dk1"/>
          </a:effectRef>
          <a:fontRef idx="minor">
            <a:schemeClr val="tx1"/>
          </a:fontRef>
        </p:style>
      </p:cxnSp>
      <p:cxnSp>
        <p:nvCxnSpPr>
          <p:cNvPr id="44" name="直接箭头连接符 43"/>
          <p:cNvCxnSpPr/>
          <p:nvPr/>
        </p:nvCxnSpPr>
        <p:spPr>
          <a:xfrm>
            <a:off x="2578730" y="3531815"/>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46" name="圆角矩形 45"/>
          <p:cNvSpPr/>
          <p:nvPr/>
        </p:nvSpPr>
        <p:spPr>
          <a:xfrm>
            <a:off x="5356554" y="2639833"/>
            <a:ext cx="1593086" cy="11763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New shapes</a:t>
            </a:r>
            <a:endParaRPr lang="zh-CN" altLang="en-US" sz="2000" dirty="0">
              <a:latin typeface="Calibri" pitchFamily="34" charset="0"/>
              <a:cs typeface="Calibri" pitchFamily="34" charset="0"/>
            </a:endParaRPr>
          </a:p>
        </p:txBody>
      </p:sp>
      <p:cxnSp>
        <p:nvCxnSpPr>
          <p:cNvPr id="48" name="直接箭头连接符 47"/>
          <p:cNvCxnSpPr/>
          <p:nvPr/>
        </p:nvCxnSpPr>
        <p:spPr>
          <a:xfrm flipV="1">
            <a:off x="610574" y="2956264"/>
            <a:ext cx="1986" cy="1547069"/>
          </a:xfrm>
          <a:prstGeom prst="straightConnector1">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49" name="组合 48"/>
          <p:cNvGrpSpPr/>
          <p:nvPr/>
        </p:nvGrpSpPr>
        <p:grpSpPr>
          <a:xfrm>
            <a:off x="6948264" y="2650053"/>
            <a:ext cx="2160309" cy="1577881"/>
            <a:chOff x="6948264" y="2650053"/>
            <a:chExt cx="2160309" cy="1577881"/>
          </a:xfrm>
        </p:grpSpPr>
        <p:pic>
          <p:nvPicPr>
            <p:cNvPr id="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662" y="2897170"/>
              <a:ext cx="762911" cy="85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圆角矩形 50"/>
            <p:cNvSpPr/>
            <p:nvPr/>
          </p:nvSpPr>
          <p:spPr>
            <a:xfrm>
              <a:off x="7298141" y="2650053"/>
              <a:ext cx="1025883" cy="11763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latin typeface="Calibri" pitchFamily="34" charset="0"/>
                  <a:cs typeface="Calibri" pitchFamily="34" charset="0"/>
                </a:rPr>
                <a:t>Shape gallery</a:t>
              </a:r>
              <a:endParaRPr lang="zh-CN" altLang="en-US" sz="2000" dirty="0">
                <a:latin typeface="Calibri" pitchFamily="34" charset="0"/>
                <a:cs typeface="Calibri" pitchFamily="34" charset="0"/>
              </a:endParaRPr>
            </a:p>
          </p:txBody>
        </p:sp>
        <p:cxnSp>
          <p:nvCxnSpPr>
            <p:cNvPr id="52" name="直接箭头连接符 51"/>
            <p:cNvCxnSpPr/>
            <p:nvPr/>
          </p:nvCxnSpPr>
          <p:spPr>
            <a:xfrm>
              <a:off x="6948264" y="3154800"/>
              <a:ext cx="349877" cy="0"/>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53" name="直接箭头连接符 52"/>
            <p:cNvCxnSpPr/>
            <p:nvPr/>
          </p:nvCxnSpPr>
          <p:spPr>
            <a:xfrm flipH="1">
              <a:off x="6948264" y="3363409"/>
              <a:ext cx="349877" cy="0"/>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54" name="矩形 53"/>
            <p:cNvSpPr/>
            <p:nvPr/>
          </p:nvSpPr>
          <p:spPr>
            <a:xfrm>
              <a:off x="8449482" y="3858602"/>
              <a:ext cx="617477" cy="369332"/>
            </a:xfrm>
            <a:prstGeom prst="rect">
              <a:avLst/>
            </a:prstGeom>
          </p:spPr>
          <p:txBody>
            <a:bodyPr wrap="none">
              <a:spAutoFit/>
            </a:bodyPr>
            <a:lstStyle/>
            <a:p>
              <a:pPr algn="ctr"/>
              <a:r>
                <a:rPr lang="en-US" altLang="zh-CN" dirty="0" smtClean="0">
                  <a:latin typeface="Calibri" pitchFamily="34" charset="0"/>
                  <a:cs typeface="Calibri" pitchFamily="34" charset="0"/>
                </a:rPr>
                <a:t>User</a:t>
              </a:r>
              <a:endParaRPr lang="zh-CN" altLang="en-US" dirty="0">
                <a:latin typeface="Calibri" pitchFamily="34" charset="0"/>
                <a:cs typeface="Calibri" pitchFamily="34" charset="0"/>
              </a:endParaRPr>
            </a:p>
          </p:txBody>
        </p:sp>
      </p:grpSp>
      <p:cxnSp>
        <p:nvCxnSpPr>
          <p:cNvPr id="55" name="直接箭头连接符 54"/>
          <p:cNvCxnSpPr/>
          <p:nvPr/>
        </p:nvCxnSpPr>
        <p:spPr>
          <a:xfrm>
            <a:off x="632334" y="3528274"/>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a:off x="632334" y="3003798"/>
            <a:ext cx="361896" cy="3541"/>
          </a:xfrm>
          <a:prstGeom prst="straightConnector1">
            <a:avLst/>
          </a:prstGeom>
          <a:ln w="7620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23" name="圆角矩形 22"/>
          <p:cNvSpPr/>
          <p:nvPr/>
        </p:nvSpPr>
        <p:spPr>
          <a:xfrm>
            <a:off x="985644" y="2605820"/>
            <a:ext cx="1601963" cy="719867"/>
          </a:xfrm>
          <a:custGeom>
            <a:avLst/>
            <a:gdLst>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196068 w 1593086"/>
              <a:gd name="connsiteY6" fmla="*/ 1176382 h 1176382"/>
              <a:gd name="connsiteX7" fmla="*/ 0 w 1593086"/>
              <a:gd name="connsiteY7" fmla="*/ 980314 h 1176382"/>
              <a:gd name="connsiteX8" fmla="*/ 0 w 1593086"/>
              <a:gd name="connsiteY8" fmla="*/ 196068 h 1176382"/>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0 w 1593086"/>
              <a:gd name="connsiteY6" fmla="*/ 980314 h 1176382"/>
              <a:gd name="connsiteX7" fmla="*/ 0 w 1593086"/>
              <a:gd name="connsiteY7" fmla="*/ 196068 h 1176382"/>
              <a:gd name="connsiteX0" fmla="*/ 0 w 1593086"/>
              <a:gd name="connsiteY0" fmla="*/ 196068 h 980314"/>
              <a:gd name="connsiteX1" fmla="*/ 196068 w 1593086"/>
              <a:gd name="connsiteY1" fmla="*/ 0 h 980314"/>
              <a:gd name="connsiteX2" fmla="*/ 1397018 w 1593086"/>
              <a:gd name="connsiteY2" fmla="*/ 0 h 980314"/>
              <a:gd name="connsiteX3" fmla="*/ 1593086 w 1593086"/>
              <a:gd name="connsiteY3" fmla="*/ 196068 h 980314"/>
              <a:gd name="connsiteX4" fmla="*/ 1593086 w 1593086"/>
              <a:gd name="connsiteY4" fmla="*/ 980314 h 980314"/>
              <a:gd name="connsiteX5" fmla="*/ 0 w 1593086"/>
              <a:gd name="connsiteY5" fmla="*/ 980314 h 980314"/>
              <a:gd name="connsiteX6" fmla="*/ 0 w 1593086"/>
              <a:gd name="connsiteY6" fmla="*/ 196068 h 980314"/>
              <a:gd name="connsiteX0" fmla="*/ 0 w 1593086"/>
              <a:gd name="connsiteY0" fmla="*/ 196068 h 1017205"/>
              <a:gd name="connsiteX1" fmla="*/ 196068 w 1593086"/>
              <a:gd name="connsiteY1" fmla="*/ 0 h 1017205"/>
              <a:gd name="connsiteX2" fmla="*/ 1397018 w 1593086"/>
              <a:gd name="connsiteY2" fmla="*/ 0 h 1017205"/>
              <a:gd name="connsiteX3" fmla="*/ 1593086 w 1593086"/>
              <a:gd name="connsiteY3" fmla="*/ 196068 h 1017205"/>
              <a:gd name="connsiteX4" fmla="*/ 1593086 w 1593086"/>
              <a:gd name="connsiteY4" fmla="*/ 980314 h 1017205"/>
              <a:gd name="connsiteX5" fmla="*/ 0 w 1593086"/>
              <a:gd name="connsiteY5" fmla="*/ 731739 h 1017205"/>
              <a:gd name="connsiteX6" fmla="*/ 0 w 1593086"/>
              <a:gd name="connsiteY6" fmla="*/ 196068 h 1017205"/>
              <a:gd name="connsiteX0" fmla="*/ 0 w 1593086"/>
              <a:gd name="connsiteY0" fmla="*/ 196068 h 1009119"/>
              <a:gd name="connsiteX1" fmla="*/ 196068 w 1593086"/>
              <a:gd name="connsiteY1" fmla="*/ 0 h 1009119"/>
              <a:gd name="connsiteX2" fmla="*/ 1397018 w 1593086"/>
              <a:gd name="connsiteY2" fmla="*/ 0 h 1009119"/>
              <a:gd name="connsiteX3" fmla="*/ 1593086 w 1593086"/>
              <a:gd name="connsiteY3" fmla="*/ 196068 h 1009119"/>
              <a:gd name="connsiteX4" fmla="*/ 1593086 w 1593086"/>
              <a:gd name="connsiteY4" fmla="*/ 980314 h 1009119"/>
              <a:gd name="connsiteX5" fmla="*/ 0 w 1593086"/>
              <a:gd name="connsiteY5" fmla="*/ 731739 h 1009119"/>
              <a:gd name="connsiteX6" fmla="*/ 0 w 1593086"/>
              <a:gd name="connsiteY6" fmla="*/ 196068 h 1009119"/>
              <a:gd name="connsiteX0" fmla="*/ 0 w 1593086"/>
              <a:gd name="connsiteY0" fmla="*/ 196068 h 742345"/>
              <a:gd name="connsiteX1" fmla="*/ 196068 w 1593086"/>
              <a:gd name="connsiteY1" fmla="*/ 0 h 742345"/>
              <a:gd name="connsiteX2" fmla="*/ 1397018 w 1593086"/>
              <a:gd name="connsiteY2" fmla="*/ 0 h 742345"/>
              <a:gd name="connsiteX3" fmla="*/ 1593086 w 1593086"/>
              <a:gd name="connsiteY3" fmla="*/ 196068 h 742345"/>
              <a:gd name="connsiteX4" fmla="*/ 1593086 w 1593086"/>
              <a:gd name="connsiteY4" fmla="*/ 616329 h 742345"/>
              <a:gd name="connsiteX5" fmla="*/ 0 w 1593086"/>
              <a:gd name="connsiteY5" fmla="*/ 731739 h 742345"/>
              <a:gd name="connsiteX6" fmla="*/ 0 w 1593086"/>
              <a:gd name="connsiteY6" fmla="*/ 196068 h 742345"/>
              <a:gd name="connsiteX0" fmla="*/ 0 w 1593086"/>
              <a:gd name="connsiteY0" fmla="*/ 196068 h 701044"/>
              <a:gd name="connsiteX1" fmla="*/ 196068 w 1593086"/>
              <a:gd name="connsiteY1" fmla="*/ 0 h 701044"/>
              <a:gd name="connsiteX2" fmla="*/ 1397018 w 1593086"/>
              <a:gd name="connsiteY2" fmla="*/ 0 h 701044"/>
              <a:gd name="connsiteX3" fmla="*/ 1593086 w 1593086"/>
              <a:gd name="connsiteY3" fmla="*/ 196068 h 701044"/>
              <a:gd name="connsiteX4" fmla="*/ 1593086 w 1593086"/>
              <a:gd name="connsiteY4" fmla="*/ 616329 h 701044"/>
              <a:gd name="connsiteX5" fmla="*/ 0 w 1593086"/>
              <a:gd name="connsiteY5" fmla="*/ 669596 h 701044"/>
              <a:gd name="connsiteX6" fmla="*/ 0 w 1593086"/>
              <a:gd name="connsiteY6" fmla="*/ 196068 h 701044"/>
              <a:gd name="connsiteX0" fmla="*/ 0 w 1593086"/>
              <a:gd name="connsiteY0" fmla="*/ 196068 h 676513"/>
              <a:gd name="connsiteX1" fmla="*/ 196068 w 1593086"/>
              <a:gd name="connsiteY1" fmla="*/ 0 h 676513"/>
              <a:gd name="connsiteX2" fmla="*/ 1397018 w 1593086"/>
              <a:gd name="connsiteY2" fmla="*/ 0 h 676513"/>
              <a:gd name="connsiteX3" fmla="*/ 1593086 w 1593086"/>
              <a:gd name="connsiteY3" fmla="*/ 196068 h 676513"/>
              <a:gd name="connsiteX4" fmla="*/ 1593086 w 1593086"/>
              <a:gd name="connsiteY4" fmla="*/ 616329 h 676513"/>
              <a:gd name="connsiteX5" fmla="*/ 0 w 1593086"/>
              <a:gd name="connsiteY5" fmla="*/ 669596 h 676513"/>
              <a:gd name="connsiteX6" fmla="*/ 0 w 1593086"/>
              <a:gd name="connsiteY6" fmla="*/ 196068 h 676513"/>
              <a:gd name="connsiteX0" fmla="*/ 0 w 1601963"/>
              <a:gd name="connsiteY0" fmla="*/ 196068 h 683327"/>
              <a:gd name="connsiteX1" fmla="*/ 196068 w 1601963"/>
              <a:gd name="connsiteY1" fmla="*/ 0 h 683327"/>
              <a:gd name="connsiteX2" fmla="*/ 1397018 w 1601963"/>
              <a:gd name="connsiteY2" fmla="*/ 0 h 683327"/>
              <a:gd name="connsiteX3" fmla="*/ 1593086 w 1601963"/>
              <a:gd name="connsiteY3" fmla="*/ 196068 h 683327"/>
              <a:gd name="connsiteX4" fmla="*/ 1601963 w 1601963"/>
              <a:gd name="connsiteY4" fmla="*/ 651840 h 683327"/>
              <a:gd name="connsiteX5" fmla="*/ 0 w 1601963"/>
              <a:gd name="connsiteY5" fmla="*/ 669596 h 683327"/>
              <a:gd name="connsiteX6" fmla="*/ 0 w 1601963"/>
              <a:gd name="connsiteY6" fmla="*/ 196068 h 683327"/>
              <a:gd name="connsiteX0" fmla="*/ 0 w 1601963"/>
              <a:gd name="connsiteY0" fmla="*/ 196068 h 677924"/>
              <a:gd name="connsiteX1" fmla="*/ 196068 w 1601963"/>
              <a:gd name="connsiteY1" fmla="*/ 0 h 677924"/>
              <a:gd name="connsiteX2" fmla="*/ 1397018 w 1601963"/>
              <a:gd name="connsiteY2" fmla="*/ 0 h 677924"/>
              <a:gd name="connsiteX3" fmla="*/ 1593086 w 1601963"/>
              <a:gd name="connsiteY3" fmla="*/ 196068 h 677924"/>
              <a:gd name="connsiteX4" fmla="*/ 1601963 w 1601963"/>
              <a:gd name="connsiteY4" fmla="*/ 651840 h 677924"/>
              <a:gd name="connsiteX5" fmla="*/ 0 w 1601963"/>
              <a:gd name="connsiteY5" fmla="*/ 669596 h 677924"/>
              <a:gd name="connsiteX6" fmla="*/ 0 w 1601963"/>
              <a:gd name="connsiteY6" fmla="*/ 196068 h 677924"/>
              <a:gd name="connsiteX0" fmla="*/ 0 w 1601963"/>
              <a:gd name="connsiteY0" fmla="*/ 196068 h 658875"/>
              <a:gd name="connsiteX1" fmla="*/ 196068 w 1601963"/>
              <a:gd name="connsiteY1" fmla="*/ 0 h 658875"/>
              <a:gd name="connsiteX2" fmla="*/ 1397018 w 1601963"/>
              <a:gd name="connsiteY2" fmla="*/ 0 h 658875"/>
              <a:gd name="connsiteX3" fmla="*/ 1593086 w 1601963"/>
              <a:gd name="connsiteY3" fmla="*/ 196068 h 658875"/>
              <a:gd name="connsiteX4" fmla="*/ 1601963 w 1601963"/>
              <a:gd name="connsiteY4" fmla="*/ 651840 h 658875"/>
              <a:gd name="connsiteX5" fmla="*/ 0 w 1601963"/>
              <a:gd name="connsiteY5" fmla="*/ 642963 h 658875"/>
              <a:gd name="connsiteX6" fmla="*/ 0 w 1601963"/>
              <a:gd name="connsiteY6" fmla="*/ 196068 h 658875"/>
              <a:gd name="connsiteX0" fmla="*/ 0 w 1601963"/>
              <a:gd name="connsiteY0" fmla="*/ 196068 h 651840"/>
              <a:gd name="connsiteX1" fmla="*/ 196068 w 1601963"/>
              <a:gd name="connsiteY1" fmla="*/ 0 h 651840"/>
              <a:gd name="connsiteX2" fmla="*/ 1397018 w 1601963"/>
              <a:gd name="connsiteY2" fmla="*/ 0 h 651840"/>
              <a:gd name="connsiteX3" fmla="*/ 1593086 w 1601963"/>
              <a:gd name="connsiteY3" fmla="*/ 196068 h 651840"/>
              <a:gd name="connsiteX4" fmla="*/ 1601963 w 1601963"/>
              <a:gd name="connsiteY4" fmla="*/ 651840 h 651840"/>
              <a:gd name="connsiteX5" fmla="*/ 0 w 1601963"/>
              <a:gd name="connsiteY5" fmla="*/ 642963 h 651840"/>
              <a:gd name="connsiteX6" fmla="*/ 0 w 1601963"/>
              <a:gd name="connsiteY6" fmla="*/ 196068 h 651840"/>
              <a:gd name="connsiteX0" fmla="*/ 0 w 1601963"/>
              <a:gd name="connsiteY0" fmla="*/ 196068 h 642963"/>
              <a:gd name="connsiteX1" fmla="*/ 196068 w 1601963"/>
              <a:gd name="connsiteY1" fmla="*/ 0 h 642963"/>
              <a:gd name="connsiteX2" fmla="*/ 1397018 w 1601963"/>
              <a:gd name="connsiteY2" fmla="*/ 0 h 642963"/>
              <a:gd name="connsiteX3" fmla="*/ 1593086 w 1601963"/>
              <a:gd name="connsiteY3" fmla="*/ 196068 h 642963"/>
              <a:gd name="connsiteX4" fmla="*/ 1601963 w 1601963"/>
              <a:gd name="connsiteY4" fmla="*/ 625207 h 642963"/>
              <a:gd name="connsiteX5" fmla="*/ 0 w 1601963"/>
              <a:gd name="connsiteY5" fmla="*/ 642963 h 642963"/>
              <a:gd name="connsiteX6" fmla="*/ 0 w 1601963"/>
              <a:gd name="connsiteY6" fmla="*/ 196068 h 642963"/>
              <a:gd name="connsiteX0" fmla="*/ 0 w 1601963"/>
              <a:gd name="connsiteY0" fmla="*/ 196068 h 625207"/>
              <a:gd name="connsiteX1" fmla="*/ 196068 w 1601963"/>
              <a:gd name="connsiteY1" fmla="*/ 0 h 625207"/>
              <a:gd name="connsiteX2" fmla="*/ 1397018 w 1601963"/>
              <a:gd name="connsiteY2" fmla="*/ 0 h 625207"/>
              <a:gd name="connsiteX3" fmla="*/ 1593086 w 1601963"/>
              <a:gd name="connsiteY3" fmla="*/ 196068 h 625207"/>
              <a:gd name="connsiteX4" fmla="*/ 1601963 w 1601963"/>
              <a:gd name="connsiteY4" fmla="*/ 625207 h 625207"/>
              <a:gd name="connsiteX5" fmla="*/ 0 w 1601963"/>
              <a:gd name="connsiteY5" fmla="*/ 616330 h 625207"/>
              <a:gd name="connsiteX6" fmla="*/ 0 w 1601963"/>
              <a:gd name="connsiteY6" fmla="*/ 196068 h 625207"/>
              <a:gd name="connsiteX0" fmla="*/ 0 w 1601963"/>
              <a:gd name="connsiteY0" fmla="*/ 196068 h 616330"/>
              <a:gd name="connsiteX1" fmla="*/ 196068 w 1601963"/>
              <a:gd name="connsiteY1" fmla="*/ 0 h 616330"/>
              <a:gd name="connsiteX2" fmla="*/ 1397018 w 1601963"/>
              <a:gd name="connsiteY2" fmla="*/ 0 h 616330"/>
              <a:gd name="connsiteX3" fmla="*/ 1593086 w 1601963"/>
              <a:gd name="connsiteY3" fmla="*/ 196068 h 616330"/>
              <a:gd name="connsiteX4" fmla="*/ 1601963 w 1601963"/>
              <a:gd name="connsiteY4" fmla="*/ 616329 h 616330"/>
              <a:gd name="connsiteX5" fmla="*/ 0 w 1601963"/>
              <a:gd name="connsiteY5" fmla="*/ 616330 h 616330"/>
              <a:gd name="connsiteX6" fmla="*/ 0 w 1601963"/>
              <a:gd name="connsiteY6" fmla="*/ 196068 h 6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963" h="616330">
                <a:moveTo>
                  <a:pt x="0" y="196068"/>
                </a:moveTo>
                <a:cubicBezTo>
                  <a:pt x="0" y="87783"/>
                  <a:pt x="87783" y="0"/>
                  <a:pt x="196068" y="0"/>
                </a:cubicBezTo>
                <a:lnTo>
                  <a:pt x="1397018" y="0"/>
                </a:lnTo>
                <a:cubicBezTo>
                  <a:pt x="1505303" y="0"/>
                  <a:pt x="1593086" y="87783"/>
                  <a:pt x="1593086" y="196068"/>
                </a:cubicBezTo>
                <a:lnTo>
                  <a:pt x="1601963" y="616329"/>
                </a:lnTo>
                <a:lnTo>
                  <a:pt x="0" y="616330"/>
                </a:lnTo>
                <a:lnTo>
                  <a:pt x="0" y="196068"/>
                </a:lnTo>
                <a:close/>
              </a:path>
            </a:pathLst>
          </a:custGeom>
          <a:solidFill>
            <a:schemeClr val="bg1">
              <a:lumMod val="85000"/>
            </a:schemeClr>
          </a:solidFill>
          <a:ln>
            <a:solidFill>
              <a:schemeClr val="tx1">
                <a:lumMod val="85000"/>
                <a:lumOff val="1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Background</a:t>
            </a:r>
            <a:endParaRPr lang="zh-CN" altLang="en-US" sz="2000" dirty="0">
              <a:latin typeface="Calibri" pitchFamily="34" charset="0"/>
              <a:cs typeface="Calibri" pitchFamily="34" charset="0"/>
            </a:endParaRPr>
          </a:p>
        </p:txBody>
      </p:sp>
      <p:sp>
        <p:nvSpPr>
          <p:cNvPr id="47" name="圆角矩形 46"/>
          <p:cNvSpPr/>
          <p:nvPr/>
        </p:nvSpPr>
        <p:spPr>
          <a:xfrm>
            <a:off x="989356" y="3325688"/>
            <a:ext cx="1593086" cy="473841"/>
          </a:xfrm>
          <a:custGeom>
            <a:avLst/>
            <a:gdLst>
              <a:gd name="connsiteX0" fmla="*/ 0 w 1593086"/>
              <a:gd name="connsiteY0" fmla="*/ 196068 h 1176382"/>
              <a:gd name="connsiteX1" fmla="*/ 196068 w 1593086"/>
              <a:gd name="connsiteY1" fmla="*/ 0 h 1176382"/>
              <a:gd name="connsiteX2" fmla="*/ 1397018 w 1593086"/>
              <a:gd name="connsiteY2" fmla="*/ 0 h 1176382"/>
              <a:gd name="connsiteX3" fmla="*/ 1593086 w 1593086"/>
              <a:gd name="connsiteY3" fmla="*/ 196068 h 1176382"/>
              <a:gd name="connsiteX4" fmla="*/ 1593086 w 1593086"/>
              <a:gd name="connsiteY4" fmla="*/ 980314 h 1176382"/>
              <a:gd name="connsiteX5" fmla="*/ 1397018 w 1593086"/>
              <a:gd name="connsiteY5" fmla="*/ 1176382 h 1176382"/>
              <a:gd name="connsiteX6" fmla="*/ 196068 w 1593086"/>
              <a:gd name="connsiteY6" fmla="*/ 1176382 h 1176382"/>
              <a:gd name="connsiteX7" fmla="*/ 0 w 1593086"/>
              <a:gd name="connsiteY7" fmla="*/ 980314 h 1176382"/>
              <a:gd name="connsiteX8" fmla="*/ 0 w 1593086"/>
              <a:gd name="connsiteY8" fmla="*/ 196068 h 1176382"/>
              <a:gd name="connsiteX0" fmla="*/ 0 w 1593086"/>
              <a:gd name="connsiteY0" fmla="*/ 196068 h 1176382"/>
              <a:gd name="connsiteX1" fmla="*/ 1397018 w 1593086"/>
              <a:gd name="connsiteY1" fmla="*/ 0 h 1176382"/>
              <a:gd name="connsiteX2" fmla="*/ 1593086 w 1593086"/>
              <a:gd name="connsiteY2" fmla="*/ 196068 h 1176382"/>
              <a:gd name="connsiteX3" fmla="*/ 1593086 w 1593086"/>
              <a:gd name="connsiteY3" fmla="*/ 980314 h 1176382"/>
              <a:gd name="connsiteX4" fmla="*/ 1397018 w 1593086"/>
              <a:gd name="connsiteY4" fmla="*/ 1176382 h 1176382"/>
              <a:gd name="connsiteX5" fmla="*/ 196068 w 1593086"/>
              <a:gd name="connsiteY5" fmla="*/ 1176382 h 1176382"/>
              <a:gd name="connsiteX6" fmla="*/ 0 w 1593086"/>
              <a:gd name="connsiteY6" fmla="*/ 980314 h 1176382"/>
              <a:gd name="connsiteX7" fmla="*/ 0 w 1593086"/>
              <a:gd name="connsiteY7" fmla="*/ 196068 h 1176382"/>
              <a:gd name="connsiteX0" fmla="*/ 0 w 1593086"/>
              <a:gd name="connsiteY0" fmla="*/ 0 h 980314"/>
              <a:gd name="connsiteX1" fmla="*/ 1593086 w 1593086"/>
              <a:gd name="connsiteY1" fmla="*/ 0 h 980314"/>
              <a:gd name="connsiteX2" fmla="*/ 1593086 w 1593086"/>
              <a:gd name="connsiteY2" fmla="*/ 784246 h 980314"/>
              <a:gd name="connsiteX3" fmla="*/ 1397018 w 1593086"/>
              <a:gd name="connsiteY3" fmla="*/ 980314 h 980314"/>
              <a:gd name="connsiteX4" fmla="*/ 196068 w 1593086"/>
              <a:gd name="connsiteY4" fmla="*/ 980314 h 980314"/>
              <a:gd name="connsiteX5" fmla="*/ 0 w 1593086"/>
              <a:gd name="connsiteY5" fmla="*/ 784246 h 980314"/>
              <a:gd name="connsiteX6" fmla="*/ 0 w 1593086"/>
              <a:gd name="connsiteY6" fmla="*/ 0 h 980314"/>
              <a:gd name="connsiteX0" fmla="*/ 0 w 1593086"/>
              <a:gd name="connsiteY0" fmla="*/ 25921 h 1006235"/>
              <a:gd name="connsiteX1" fmla="*/ 1593086 w 1593086"/>
              <a:gd name="connsiteY1" fmla="*/ 425416 h 1006235"/>
              <a:gd name="connsiteX2" fmla="*/ 1593086 w 1593086"/>
              <a:gd name="connsiteY2" fmla="*/ 810167 h 1006235"/>
              <a:gd name="connsiteX3" fmla="*/ 1397018 w 1593086"/>
              <a:gd name="connsiteY3" fmla="*/ 1006235 h 1006235"/>
              <a:gd name="connsiteX4" fmla="*/ 196068 w 1593086"/>
              <a:gd name="connsiteY4" fmla="*/ 1006235 h 1006235"/>
              <a:gd name="connsiteX5" fmla="*/ 0 w 1593086"/>
              <a:gd name="connsiteY5" fmla="*/ 810167 h 1006235"/>
              <a:gd name="connsiteX6" fmla="*/ 0 w 1593086"/>
              <a:gd name="connsiteY6" fmla="*/ 25921 h 1006235"/>
              <a:gd name="connsiteX0" fmla="*/ 0 w 1593086"/>
              <a:gd name="connsiteY0" fmla="*/ 0 h 580819"/>
              <a:gd name="connsiteX1" fmla="*/ 1593086 w 1593086"/>
              <a:gd name="connsiteY1" fmla="*/ 0 h 580819"/>
              <a:gd name="connsiteX2" fmla="*/ 1593086 w 1593086"/>
              <a:gd name="connsiteY2" fmla="*/ 384751 h 580819"/>
              <a:gd name="connsiteX3" fmla="*/ 1397018 w 1593086"/>
              <a:gd name="connsiteY3" fmla="*/ 580819 h 580819"/>
              <a:gd name="connsiteX4" fmla="*/ 196068 w 1593086"/>
              <a:gd name="connsiteY4" fmla="*/ 580819 h 580819"/>
              <a:gd name="connsiteX5" fmla="*/ 0 w 1593086"/>
              <a:gd name="connsiteY5" fmla="*/ 384751 h 580819"/>
              <a:gd name="connsiteX6" fmla="*/ 0 w 1593086"/>
              <a:gd name="connsiteY6" fmla="*/ 0 h 580819"/>
              <a:gd name="connsiteX0" fmla="*/ 0 w 1593086"/>
              <a:gd name="connsiteY0" fmla="*/ 55654 h 636473"/>
              <a:gd name="connsiteX1" fmla="*/ 1593086 w 1593086"/>
              <a:gd name="connsiteY1" fmla="*/ 55654 h 636473"/>
              <a:gd name="connsiteX2" fmla="*/ 1593086 w 1593086"/>
              <a:gd name="connsiteY2" fmla="*/ 440405 h 636473"/>
              <a:gd name="connsiteX3" fmla="*/ 1397018 w 1593086"/>
              <a:gd name="connsiteY3" fmla="*/ 636473 h 636473"/>
              <a:gd name="connsiteX4" fmla="*/ 196068 w 1593086"/>
              <a:gd name="connsiteY4" fmla="*/ 636473 h 636473"/>
              <a:gd name="connsiteX5" fmla="*/ 0 w 1593086"/>
              <a:gd name="connsiteY5" fmla="*/ 440405 h 636473"/>
              <a:gd name="connsiteX6" fmla="*/ 0 w 1593086"/>
              <a:gd name="connsiteY6" fmla="*/ 55654 h 636473"/>
              <a:gd name="connsiteX0" fmla="*/ 0 w 1593086"/>
              <a:gd name="connsiteY0" fmla="*/ 0 h 580819"/>
              <a:gd name="connsiteX1" fmla="*/ 1593086 w 1593086"/>
              <a:gd name="connsiteY1" fmla="*/ 0 h 580819"/>
              <a:gd name="connsiteX2" fmla="*/ 1593086 w 1593086"/>
              <a:gd name="connsiteY2" fmla="*/ 384751 h 580819"/>
              <a:gd name="connsiteX3" fmla="*/ 1397018 w 1593086"/>
              <a:gd name="connsiteY3" fmla="*/ 580819 h 580819"/>
              <a:gd name="connsiteX4" fmla="*/ 196068 w 1593086"/>
              <a:gd name="connsiteY4" fmla="*/ 580819 h 580819"/>
              <a:gd name="connsiteX5" fmla="*/ 0 w 1593086"/>
              <a:gd name="connsiteY5" fmla="*/ 384751 h 580819"/>
              <a:gd name="connsiteX6" fmla="*/ 0 w 1593086"/>
              <a:gd name="connsiteY6" fmla="*/ 0 h 58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3086" h="580819">
                <a:moveTo>
                  <a:pt x="0" y="0"/>
                </a:moveTo>
                <a:cubicBezTo>
                  <a:pt x="425313" y="11335"/>
                  <a:pt x="1052364" y="2457"/>
                  <a:pt x="1593086" y="0"/>
                </a:cubicBezTo>
                <a:lnTo>
                  <a:pt x="1593086" y="384751"/>
                </a:lnTo>
                <a:cubicBezTo>
                  <a:pt x="1593086" y="493036"/>
                  <a:pt x="1505303" y="580819"/>
                  <a:pt x="1397018" y="580819"/>
                </a:cubicBezTo>
                <a:lnTo>
                  <a:pt x="196068" y="580819"/>
                </a:lnTo>
                <a:cubicBezTo>
                  <a:pt x="87783" y="580819"/>
                  <a:pt x="0" y="493036"/>
                  <a:pt x="0" y="384751"/>
                </a:cubicBezTo>
                <a:lnTo>
                  <a:pt x="0" y="0"/>
                </a:lnTo>
                <a:close/>
              </a:path>
            </a:pathLst>
          </a:custGeom>
          <a:solidFill>
            <a:schemeClr val="accent6">
              <a:lumMod val="40000"/>
              <a:lumOff val="60000"/>
            </a:schemeClr>
          </a:solidFill>
          <a:ln>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dirty="0" smtClean="0">
                <a:latin typeface="Calibri" pitchFamily="34" charset="0"/>
                <a:cs typeface="Calibri" pitchFamily="34" charset="0"/>
              </a:rPr>
              <a:t>Foreground</a:t>
            </a:r>
            <a:endParaRPr lang="zh-CN" altLang="en-US" sz="2000" dirty="0">
              <a:latin typeface="Calibri" pitchFamily="34" charset="0"/>
              <a:cs typeface="Calibri" pitchFamily="34" charset="0"/>
            </a:endParaRPr>
          </a:p>
        </p:txBody>
      </p:sp>
      <p:grpSp>
        <p:nvGrpSpPr>
          <p:cNvPr id="3" name="组合 2"/>
          <p:cNvGrpSpPr/>
          <p:nvPr/>
        </p:nvGrpSpPr>
        <p:grpSpPr>
          <a:xfrm>
            <a:off x="2940625" y="2605821"/>
            <a:ext cx="2009169" cy="1220614"/>
            <a:chOff x="2940625" y="2605821"/>
            <a:chExt cx="2009169" cy="1220614"/>
          </a:xfrm>
        </p:grpSpPr>
        <p:sp>
          <p:nvSpPr>
            <p:cNvPr id="38" name="圆角矩形 37"/>
            <p:cNvSpPr/>
            <p:nvPr/>
          </p:nvSpPr>
          <p:spPr>
            <a:xfrm>
              <a:off x="2940625" y="2605821"/>
              <a:ext cx="2009169" cy="1220614"/>
            </a:xfrm>
            <a:prstGeom prst="roundRect">
              <a:avLst>
                <a:gd name="adj" fmla="val 89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2400" dirty="0" smtClean="0">
                <a:latin typeface="Calibri" pitchFamily="34" charset="0"/>
                <a:cs typeface="Calibri" pitchFamily="34" charset="0"/>
              </a:endParaRPr>
            </a:p>
          </p:txBody>
        </p:sp>
        <p:sp>
          <p:nvSpPr>
            <p:cNvPr id="24" name="圆角矩形 23"/>
            <p:cNvSpPr/>
            <p:nvPr/>
          </p:nvSpPr>
          <p:spPr>
            <a:xfrm>
              <a:off x="3096328" y="2739353"/>
              <a:ext cx="1690173" cy="423226"/>
            </a:xfrm>
            <a:prstGeom prst="roundRect">
              <a:avLst>
                <a:gd name="adj" fmla="val 8979"/>
              </a:avLst>
            </a:prstGeom>
            <a:ln w="28575">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solidFill>
                    <a:srgbClr val="C00000"/>
                  </a:solidFill>
                  <a:latin typeface="Calibri" pitchFamily="34" charset="0"/>
                  <a:cs typeface="Calibri" pitchFamily="34" charset="0"/>
                </a:rPr>
                <a:t>Mutation</a:t>
              </a:r>
              <a:endParaRPr lang="zh-CN" altLang="en-US" sz="2400" dirty="0">
                <a:solidFill>
                  <a:srgbClr val="C00000"/>
                </a:solidFill>
                <a:latin typeface="Calibri" pitchFamily="34" charset="0"/>
                <a:cs typeface="Calibri" pitchFamily="34" charset="0"/>
              </a:endParaRPr>
            </a:p>
          </p:txBody>
        </p:sp>
        <p:sp>
          <p:nvSpPr>
            <p:cNvPr id="25" name="圆角矩形 24"/>
            <p:cNvSpPr/>
            <p:nvPr/>
          </p:nvSpPr>
          <p:spPr>
            <a:xfrm>
              <a:off x="3096328" y="3281466"/>
              <a:ext cx="1690172" cy="423226"/>
            </a:xfrm>
            <a:prstGeom prst="roundRect">
              <a:avLst>
                <a:gd name="adj" fmla="val 8979"/>
              </a:avLst>
            </a:prstGeom>
            <a:ln w="28575">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smtClean="0">
                  <a:solidFill>
                    <a:srgbClr val="C00000"/>
                  </a:solidFill>
                  <a:latin typeface="Calibri" pitchFamily="34" charset="0"/>
                  <a:cs typeface="Calibri" pitchFamily="34" charset="0"/>
                </a:rPr>
                <a:t>Crossover</a:t>
              </a:r>
              <a:endParaRPr lang="zh-CN" altLang="en-US" sz="2400" dirty="0">
                <a:solidFill>
                  <a:srgbClr val="C00000"/>
                </a:solidFill>
                <a:latin typeface="Calibri" pitchFamily="34" charset="0"/>
                <a:cs typeface="Calibri" pitchFamily="34" charset="0"/>
              </a:endParaRPr>
            </a:p>
          </p:txBody>
        </p:sp>
      </p:grpSp>
      <p:sp>
        <p:nvSpPr>
          <p:cNvPr id="27" name="圆角矩形 26"/>
          <p:cNvSpPr/>
          <p:nvPr/>
        </p:nvSpPr>
        <p:spPr>
          <a:xfrm>
            <a:off x="3096328" y="3281466"/>
            <a:ext cx="1690172" cy="423226"/>
          </a:xfrm>
          <a:prstGeom prst="roundRect">
            <a:avLst>
              <a:gd name="adj" fmla="val 8979"/>
            </a:avLst>
          </a:prstGeom>
          <a:ln w="5715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smtClean="0">
                <a:solidFill>
                  <a:srgbClr val="C00000"/>
                </a:solidFill>
                <a:latin typeface="Calibri" pitchFamily="34" charset="0"/>
                <a:cs typeface="Calibri" pitchFamily="34" charset="0"/>
              </a:rPr>
              <a:t>Crossover</a:t>
            </a:r>
            <a:endParaRPr lang="zh-CN" altLang="en-US" sz="2800" b="1" dirty="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301174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942955"/>
            <a:ext cx="3779223" cy="258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altLang="zh-CN" dirty="0"/>
              <a:t>Reproduction: Basic setting</a:t>
            </a:r>
            <a:endParaRPr lang="zh-CN" altLang="en-US" sz="4000" dirty="0"/>
          </a:p>
        </p:txBody>
      </p:sp>
      <p:sp>
        <p:nvSpPr>
          <p:cNvPr id="3" name="内容占位符 2"/>
          <p:cNvSpPr>
            <a:spLocks noGrp="1"/>
          </p:cNvSpPr>
          <p:nvPr>
            <p:ph idx="1"/>
          </p:nvPr>
        </p:nvSpPr>
        <p:spPr>
          <a:xfrm>
            <a:off x="457200" y="1200151"/>
            <a:ext cx="8229600" cy="651519"/>
          </a:xfrm>
        </p:spPr>
        <p:txBody>
          <a:bodyPr/>
          <a:lstStyle/>
          <a:p>
            <a:pPr marL="342900" lvl="1" indent="-342900">
              <a:buFont typeface="Arial" pitchFamily="34" charset="0"/>
              <a:buChar char="•"/>
            </a:pPr>
            <a:r>
              <a:rPr lang="en-US" altLang="zh-CN" dirty="0">
                <a:solidFill>
                  <a:prstClr val="black"/>
                </a:solidFill>
              </a:rPr>
              <a:t>Work on the finer-level </a:t>
            </a:r>
            <a:r>
              <a:rPr lang="en-US" altLang="zh-CN" dirty="0" smtClean="0">
                <a:solidFill>
                  <a:prstClr val="black"/>
                </a:solidFill>
              </a:rPr>
              <a:t>parts</a:t>
            </a:r>
            <a:endParaRPr lang="en-US" altLang="zh-CN" dirty="0">
              <a:solidFill>
                <a:prstClr val="black"/>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18</a:t>
            </a:fld>
            <a:endParaRPr lang="zh-CN" altLang="en-US"/>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722" y="1948870"/>
            <a:ext cx="3761479" cy="257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616988" y="4584660"/>
            <a:ext cx="1800814" cy="400110"/>
          </a:xfrm>
          <a:prstGeom prst="rect">
            <a:avLst/>
          </a:prstGeom>
        </p:spPr>
        <p:txBody>
          <a:bodyPr wrap="none">
            <a:spAutoFit/>
          </a:bodyPr>
          <a:lstStyle/>
          <a:p>
            <a:pPr algn="ctr"/>
            <a:r>
              <a:rPr lang="en-US" altLang="zh-CN" sz="2000" dirty="0">
                <a:solidFill>
                  <a:prstClr val="black"/>
                </a:solidFill>
                <a:effectLst>
                  <a:outerShdw blurRad="38100" dist="38100" dir="2700000" algn="tl">
                    <a:srgbClr val="000000">
                      <a:alpha val="43137"/>
                    </a:srgbClr>
                  </a:outerShdw>
                </a:effectLst>
              </a:rPr>
              <a:t>71 components</a:t>
            </a:r>
            <a:endParaRPr lang="zh-CN" altLang="en-US" sz="2000"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36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Reproduction: </a:t>
            </a:r>
            <a:r>
              <a:rPr lang="en-US" altLang="zh-CN" dirty="0" smtClean="0"/>
              <a:t>Basic setting</a:t>
            </a:r>
            <a:endParaRPr lang="zh-CN" altLang="en-US" dirty="0"/>
          </a:p>
        </p:txBody>
      </p:sp>
      <p:sp>
        <p:nvSpPr>
          <p:cNvPr id="3" name="内容占位符 2"/>
          <p:cNvSpPr>
            <a:spLocks noGrp="1"/>
          </p:cNvSpPr>
          <p:nvPr>
            <p:ph idx="1"/>
          </p:nvPr>
        </p:nvSpPr>
        <p:spPr>
          <a:xfrm>
            <a:off x="457200" y="1200151"/>
            <a:ext cx="8229600" cy="579511"/>
          </a:xfrm>
        </p:spPr>
        <p:txBody>
          <a:bodyPr/>
          <a:lstStyle/>
          <a:p>
            <a:pPr lvl="0"/>
            <a:r>
              <a:rPr lang="en-US" altLang="zh-CN" sz="2800" dirty="0">
                <a:solidFill>
                  <a:prstClr val="black"/>
                </a:solidFill>
              </a:rPr>
              <a:t>Component-wise controllers [</a:t>
            </a:r>
            <a:r>
              <a:rPr lang="en-US" altLang="zh-CN" sz="2800" dirty="0" err="1">
                <a:solidFill>
                  <a:prstClr val="black"/>
                </a:solidFill>
              </a:rPr>
              <a:t>Zheng</a:t>
            </a:r>
            <a:r>
              <a:rPr lang="en-US" altLang="zh-CN" sz="2800" dirty="0">
                <a:solidFill>
                  <a:prstClr val="black"/>
                </a:solidFill>
              </a:rPr>
              <a:t> et al. 2011</a:t>
            </a:r>
            <a:r>
              <a:rPr lang="en-US" altLang="zh-CN" sz="2800" dirty="0" smtClean="0">
                <a:solidFill>
                  <a:prstClr val="black"/>
                </a:solidFill>
              </a:rPr>
              <a:t>]</a:t>
            </a:r>
            <a:endParaRPr lang="zh-CN" altLang="en-US" sz="2800" b="1" dirty="0">
              <a:solidFill>
                <a:prstClr val="black"/>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19</a:t>
            </a:fld>
            <a:endParaRPr lang="zh-CN" altLang="en-US"/>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860156"/>
            <a:ext cx="3814707" cy="266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727127" y="4597684"/>
            <a:ext cx="1616020" cy="400110"/>
          </a:xfrm>
          <a:prstGeom prst="rect">
            <a:avLst/>
          </a:prstGeom>
        </p:spPr>
        <p:txBody>
          <a:bodyPr wrap="none">
            <a:spAutoFit/>
          </a:bodyPr>
          <a:lstStyle/>
          <a:p>
            <a:pPr algn="ctr"/>
            <a:r>
              <a:rPr lang="en-US" altLang="zh-CN" sz="2000" dirty="0">
                <a:solidFill>
                  <a:prstClr val="black"/>
                </a:solidFill>
                <a:effectLst>
                  <a:outerShdw blurRad="38100" dist="38100" dir="2700000" algn="tl">
                    <a:srgbClr val="000000">
                      <a:alpha val="43137"/>
                    </a:srgbClr>
                  </a:outerShdw>
                </a:effectLst>
              </a:rPr>
              <a:t>71 controllers</a:t>
            </a:r>
            <a:endParaRPr lang="zh-CN" altLang="en-US" sz="2000"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36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acial Modelling in Maya Tutorial (Part 7 of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322" y="1934995"/>
            <a:ext cx="5082462" cy="28509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effectLst>
                  <a:outerShdw blurRad="38100" dist="38100" dir="2700000" algn="tl">
                    <a:srgbClr val="000000">
                      <a:alpha val="43137"/>
                    </a:srgbClr>
                  </a:outerShdw>
                </a:effectLst>
              </a:rPr>
              <a:t>3D Modeling</a:t>
            </a:r>
            <a:endParaRPr lang="zh-CN" altLang="en-US" dirty="0">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lstStyle/>
          <a:p>
            <a:r>
              <a:rPr lang="en-US" altLang="zh-CN" dirty="0" smtClean="0"/>
              <a:t>3D content creation remains challenging</a:t>
            </a:r>
          </a:p>
          <a:p>
            <a:endParaRPr lang="en-US" altLang="zh-CN" dirty="0" smtClean="0"/>
          </a:p>
          <a:p>
            <a:r>
              <a:rPr lang="en-US" altLang="zh-CN" dirty="0" smtClean="0"/>
              <a:t>Creative </a:t>
            </a:r>
            <a:r>
              <a:rPr lang="en-US" altLang="zh-CN" dirty="0"/>
              <a:t>3D </a:t>
            </a:r>
            <a:r>
              <a:rPr lang="en-US" altLang="zh-CN" dirty="0" smtClean="0"/>
              <a:t>modeling is even harder</a:t>
            </a:r>
          </a:p>
          <a:p>
            <a:pPr lvl="1"/>
            <a:r>
              <a:rPr lang="en-US" altLang="zh-CN" dirty="0" smtClean="0"/>
              <a:t>Open-ended </a:t>
            </a:r>
            <a:r>
              <a:rPr lang="en-US" altLang="zh-CN" dirty="0"/>
              <a:t>process</a:t>
            </a:r>
          </a:p>
          <a:p>
            <a:pPr lvl="1"/>
            <a:r>
              <a:rPr lang="en-US" altLang="zh-CN" dirty="0" smtClean="0"/>
              <a:t>Needs inspiration</a:t>
            </a:r>
            <a:r>
              <a:rPr lang="en-US" altLang="zh-CN" dirty="0"/>
              <a:t>!</a:t>
            </a:r>
            <a:endParaRPr lang="zh-CN" altLang="en-US" dirty="0"/>
          </a:p>
          <a:p>
            <a:pPr lvl="1"/>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210336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Reproduction: Basic setting</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20</a:t>
            </a:fld>
            <a:endParaRPr lang="zh-CN" altLang="en-US"/>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291" y="1767947"/>
            <a:ext cx="4852236" cy="287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a:spLocks noGrp="1"/>
          </p:cNvSpPr>
          <p:nvPr>
            <p:ph idx="1"/>
          </p:nvPr>
        </p:nvSpPr>
        <p:spPr>
          <a:xfrm>
            <a:off x="457200" y="1200151"/>
            <a:ext cx="8229600" cy="579511"/>
          </a:xfrm>
        </p:spPr>
        <p:txBody>
          <a:bodyPr/>
          <a:lstStyle/>
          <a:p>
            <a:pPr lvl="0"/>
            <a:r>
              <a:rPr lang="en-US" altLang="zh-CN" sz="2800" dirty="0">
                <a:solidFill>
                  <a:prstClr val="black"/>
                </a:solidFill>
              </a:rPr>
              <a:t>Component-wise controllers [</a:t>
            </a:r>
            <a:r>
              <a:rPr lang="en-US" altLang="zh-CN" sz="2800" dirty="0" err="1">
                <a:solidFill>
                  <a:prstClr val="black"/>
                </a:solidFill>
              </a:rPr>
              <a:t>Zheng</a:t>
            </a:r>
            <a:r>
              <a:rPr lang="en-US" altLang="zh-CN" sz="2800" dirty="0">
                <a:solidFill>
                  <a:prstClr val="black"/>
                </a:solidFill>
              </a:rPr>
              <a:t> et al. 2011</a:t>
            </a:r>
            <a:r>
              <a:rPr lang="en-US" altLang="zh-CN" sz="2800" dirty="0" smtClean="0">
                <a:solidFill>
                  <a:prstClr val="black"/>
                </a:solidFill>
              </a:rPr>
              <a:t>]</a:t>
            </a:r>
            <a:endParaRPr lang="zh-CN" altLang="en-US" sz="2800" b="1" dirty="0">
              <a:solidFill>
                <a:prstClr val="black"/>
              </a:solidFill>
            </a:endParaRPr>
          </a:p>
        </p:txBody>
      </p:sp>
      <p:sp>
        <p:nvSpPr>
          <p:cNvPr id="7" name="矩形 6"/>
          <p:cNvSpPr/>
          <p:nvPr/>
        </p:nvSpPr>
        <p:spPr>
          <a:xfrm>
            <a:off x="2923537" y="4647234"/>
            <a:ext cx="3039743" cy="400110"/>
          </a:xfrm>
          <a:prstGeom prst="rect">
            <a:avLst/>
          </a:prstGeom>
        </p:spPr>
        <p:txBody>
          <a:bodyPr wrap="none">
            <a:spAutoFit/>
          </a:bodyPr>
          <a:lstStyle/>
          <a:p>
            <a:pPr algn="ctr"/>
            <a:r>
              <a:rPr lang="en-US" altLang="zh-CN" sz="2000" dirty="0" smtClean="0">
                <a:solidFill>
                  <a:prstClr val="black"/>
                </a:solidFill>
                <a:effectLst>
                  <a:outerShdw blurRad="38100" dist="38100" dir="2700000" algn="tl">
                    <a:srgbClr val="000000">
                      <a:alpha val="43137"/>
                    </a:srgbClr>
                  </a:outerShdw>
                </a:effectLst>
              </a:rPr>
              <a:t>Multiple controllers altered</a:t>
            </a:r>
            <a:endParaRPr lang="zh-CN" alt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0225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Reproduction: Basic setting</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900" y="1857548"/>
            <a:ext cx="4906730" cy="275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198105" y="4647234"/>
            <a:ext cx="2528321" cy="400110"/>
          </a:xfrm>
          <a:prstGeom prst="rect">
            <a:avLst/>
          </a:prstGeom>
        </p:spPr>
        <p:txBody>
          <a:bodyPr wrap="none">
            <a:spAutoFit/>
          </a:bodyPr>
          <a:lstStyle/>
          <a:p>
            <a:pPr algn="ctr"/>
            <a:r>
              <a:rPr lang="en-US" altLang="zh-CN" sz="2000" dirty="0" smtClean="0">
                <a:solidFill>
                  <a:prstClr val="black"/>
                </a:solidFill>
                <a:effectLst>
                  <a:outerShdw blurRad="38100" dist="38100" dir="2700000" algn="tl">
                    <a:srgbClr val="000000">
                      <a:alpha val="43137"/>
                    </a:srgbClr>
                  </a:outerShdw>
                </a:effectLst>
              </a:rPr>
              <a:t>Structure optimization</a:t>
            </a:r>
            <a:endParaRPr lang="zh-CN" altLang="en-US" sz="2000" dirty="0">
              <a:effectLst>
                <a:outerShdw blurRad="38100" dist="38100" dir="2700000" algn="tl">
                  <a:srgbClr val="000000">
                    <a:alpha val="43137"/>
                  </a:srgbClr>
                </a:outerShdw>
              </a:effectLst>
            </a:endParaRPr>
          </a:p>
        </p:txBody>
      </p:sp>
      <p:sp>
        <p:nvSpPr>
          <p:cNvPr id="9" name="内容占位符 2"/>
          <p:cNvSpPr>
            <a:spLocks noGrp="1"/>
          </p:cNvSpPr>
          <p:nvPr>
            <p:ph idx="1"/>
          </p:nvPr>
        </p:nvSpPr>
        <p:spPr>
          <a:xfrm>
            <a:off x="457200" y="1200151"/>
            <a:ext cx="8229600" cy="579511"/>
          </a:xfrm>
        </p:spPr>
        <p:txBody>
          <a:bodyPr/>
          <a:lstStyle/>
          <a:p>
            <a:pPr lvl="0"/>
            <a:r>
              <a:rPr lang="en-US" altLang="zh-CN" sz="2800" dirty="0">
                <a:solidFill>
                  <a:prstClr val="black"/>
                </a:solidFill>
              </a:rPr>
              <a:t>Component-wise controllers [</a:t>
            </a:r>
            <a:r>
              <a:rPr lang="en-US" altLang="zh-CN" sz="2800" dirty="0" err="1">
                <a:solidFill>
                  <a:prstClr val="black"/>
                </a:solidFill>
              </a:rPr>
              <a:t>Zheng</a:t>
            </a:r>
            <a:r>
              <a:rPr lang="en-US" altLang="zh-CN" sz="2800" dirty="0">
                <a:solidFill>
                  <a:prstClr val="black"/>
                </a:solidFill>
              </a:rPr>
              <a:t> et al. 2011</a:t>
            </a:r>
            <a:r>
              <a:rPr lang="en-US" altLang="zh-CN" sz="2800" dirty="0" smtClean="0">
                <a:solidFill>
                  <a:prstClr val="black"/>
                </a:solidFill>
              </a:rPr>
              <a:t>]</a:t>
            </a:r>
            <a:endParaRPr lang="zh-CN" altLang="en-US" sz="2800" b="1" dirty="0">
              <a:solidFill>
                <a:prstClr val="black"/>
              </a:solidFill>
            </a:endParaRPr>
          </a:p>
        </p:txBody>
      </p:sp>
    </p:spTree>
    <p:extLst>
      <p:ext uri="{BB962C8B-B14F-4D97-AF65-F5344CB8AC3E}">
        <p14:creationId xmlns:p14="http://schemas.microsoft.com/office/powerpoint/2010/main" val="1316942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Reproduction: Basic setting</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854" y="1862206"/>
            <a:ext cx="4880491" cy="275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a:spLocks noGrp="1"/>
          </p:cNvSpPr>
          <p:nvPr>
            <p:ph idx="1"/>
          </p:nvPr>
        </p:nvSpPr>
        <p:spPr>
          <a:xfrm>
            <a:off x="457200" y="1200151"/>
            <a:ext cx="8229600" cy="579511"/>
          </a:xfrm>
        </p:spPr>
        <p:txBody>
          <a:bodyPr/>
          <a:lstStyle/>
          <a:p>
            <a:pPr lvl="0"/>
            <a:r>
              <a:rPr lang="en-US" altLang="zh-CN" sz="2800" dirty="0">
                <a:solidFill>
                  <a:prstClr val="black"/>
                </a:solidFill>
              </a:rPr>
              <a:t>Component-wise controllers [</a:t>
            </a:r>
            <a:r>
              <a:rPr lang="en-US" altLang="zh-CN" sz="2800" dirty="0" err="1">
                <a:solidFill>
                  <a:prstClr val="black"/>
                </a:solidFill>
              </a:rPr>
              <a:t>Zheng</a:t>
            </a:r>
            <a:r>
              <a:rPr lang="en-US" altLang="zh-CN" sz="2800" dirty="0">
                <a:solidFill>
                  <a:prstClr val="black"/>
                </a:solidFill>
              </a:rPr>
              <a:t> et al. 2011</a:t>
            </a:r>
            <a:r>
              <a:rPr lang="en-US" altLang="zh-CN" sz="2800" dirty="0" smtClean="0">
                <a:solidFill>
                  <a:prstClr val="black"/>
                </a:solidFill>
              </a:rPr>
              <a:t>]</a:t>
            </a:r>
            <a:endParaRPr lang="zh-CN" altLang="en-US" sz="2800" b="1" dirty="0">
              <a:solidFill>
                <a:prstClr val="black"/>
              </a:solidFill>
            </a:endParaRPr>
          </a:p>
        </p:txBody>
      </p:sp>
      <p:sp>
        <p:nvSpPr>
          <p:cNvPr id="10" name="矩形 9"/>
          <p:cNvSpPr/>
          <p:nvPr/>
        </p:nvSpPr>
        <p:spPr>
          <a:xfrm>
            <a:off x="3796185" y="4636231"/>
            <a:ext cx="1333827" cy="400110"/>
          </a:xfrm>
          <a:prstGeom prst="rect">
            <a:avLst/>
          </a:prstGeom>
        </p:spPr>
        <p:txBody>
          <a:bodyPr wrap="none">
            <a:spAutoFit/>
          </a:bodyPr>
          <a:lstStyle/>
          <a:p>
            <a:pPr algn="ctr"/>
            <a:r>
              <a:rPr lang="en-US" altLang="zh-CN" sz="2000" dirty="0" smtClean="0">
                <a:solidFill>
                  <a:prstClr val="black"/>
                </a:solidFill>
                <a:effectLst>
                  <a:outerShdw blurRad="38100" dist="38100" dir="2700000" algn="tl">
                    <a:srgbClr val="000000">
                      <a:alpha val="43137"/>
                    </a:srgbClr>
                  </a:outerShdw>
                </a:effectLst>
              </a:rPr>
              <a:t>Final result</a:t>
            </a:r>
            <a:endParaRPr lang="zh-CN" alt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0391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a:t>
            </a:r>
            <a:r>
              <a:rPr lang="en-US" altLang="zh-CN" sz="4000" dirty="0" smtClean="0">
                <a:effectLst>
                  <a:outerShdw blurRad="38100" dist="38100" dir="2700000" algn="tl">
                    <a:srgbClr val="000000">
                      <a:alpha val="43137"/>
                    </a:srgbClr>
                  </a:outerShdw>
                </a:effectLst>
              </a:rPr>
              <a:t>Crossover</a:t>
            </a:r>
            <a:endParaRPr lang="zh-CN" altLang="en-US" sz="4000" dirty="0">
              <a:effectLst>
                <a:outerShdw blurRad="38100" dist="38100" dir="2700000" algn="tl">
                  <a:srgbClr val="000000">
                    <a:alpha val="43137"/>
                  </a:srgbClr>
                </a:outerShdw>
              </a:effectLst>
            </a:endParaRPr>
          </a:p>
        </p:txBody>
      </p:sp>
      <p:pic>
        <p:nvPicPr>
          <p:cNvPr id="4" name="Picture 2" descr="I:\FP\family tree chair\family_tree_ste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I:\FP\family tree chair\family_tree_step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FP\family tree chair\family_tree_step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I:\FP\family tree chair\family_tree_step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FP\family tree chair\family_tree_step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I:\FP\family tree chair\family_tree_step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FP\family tree chair\family_tree_step7.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I:\FP\family tree chair\family_tree_step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FP\family tree chair\family_tree_step9.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I:\FP\family tree chair\family_tree_step1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FP\family tree chair\family_tre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9672" y="1395912"/>
            <a:ext cx="6285035" cy="3480094"/>
          </a:xfrm>
          <a:prstGeom prst="rect">
            <a:avLst/>
          </a:prstGeom>
          <a:noFill/>
          <a:extLst>
            <a:ext uri="{909E8E84-426E-40DD-AFC4-6F175D3DCCD1}">
              <a14:hiddenFill xmlns:a14="http://schemas.microsoft.com/office/drawing/2010/main">
                <a:solidFill>
                  <a:srgbClr val="FFFFFF"/>
                </a:solidFill>
              </a14:hiddenFill>
            </a:ext>
          </a:extLst>
        </p:spPr>
      </p:pic>
      <p:sp>
        <p:nvSpPr>
          <p:cNvPr id="16" name="灯片编号占位符 15"/>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extLst>
      <p:ext uri="{BB962C8B-B14F-4D97-AF65-F5344CB8AC3E}">
        <p14:creationId xmlns:p14="http://schemas.microsoft.com/office/powerpoint/2010/main" val="1579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Crossover</a:t>
            </a:r>
            <a:endParaRPr lang="zh-CN" altLang="en-US" sz="4000" dirty="0"/>
          </a:p>
        </p:txBody>
      </p:sp>
      <p:sp>
        <p:nvSpPr>
          <p:cNvPr id="3" name="内容占位符 2"/>
          <p:cNvSpPr>
            <a:spLocks noGrp="1"/>
          </p:cNvSpPr>
          <p:nvPr>
            <p:ph idx="1"/>
          </p:nvPr>
        </p:nvSpPr>
        <p:spPr/>
        <p:txBody>
          <a:bodyPr>
            <a:normAutofit/>
          </a:bodyPr>
          <a:lstStyle/>
          <a:p>
            <a:r>
              <a:rPr lang="en-US" altLang="zh-CN" sz="2800" dirty="0" smtClean="0"/>
              <a:t>Two key problems:</a:t>
            </a:r>
          </a:p>
          <a:p>
            <a:pPr lvl="1"/>
            <a:r>
              <a:rPr lang="en-US" altLang="zh-CN" sz="2400" i="1" dirty="0" smtClean="0">
                <a:solidFill>
                  <a:srgbClr val="FF0000"/>
                </a:solidFill>
              </a:rPr>
              <a:t>Select</a:t>
            </a:r>
            <a:r>
              <a:rPr lang="en-US" altLang="zh-CN" sz="2400" dirty="0" smtClean="0"/>
              <a:t> proper subsets of parts</a:t>
            </a:r>
          </a:p>
          <a:p>
            <a:pPr lvl="1"/>
            <a:r>
              <a:rPr lang="en-US" altLang="zh-CN" sz="2400" i="1" dirty="0" smtClean="0">
                <a:solidFill>
                  <a:srgbClr val="FF0000"/>
                </a:solidFill>
              </a:rPr>
              <a:t>Assemble</a:t>
            </a:r>
            <a:r>
              <a:rPr lang="en-US" altLang="zh-CN" sz="2400" dirty="0" smtClean="0">
                <a:solidFill>
                  <a:srgbClr val="FF0000"/>
                </a:solidFill>
              </a:rPr>
              <a:t> </a:t>
            </a:r>
            <a:r>
              <a:rPr lang="en-US" altLang="zh-CN" sz="2400" dirty="0" smtClean="0"/>
              <a:t>the selected parts</a:t>
            </a:r>
            <a:endParaRPr lang="zh-CN" altLang="en-US" sz="2400"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24</a:t>
            </a:fld>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383804"/>
            <a:ext cx="2649595" cy="317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054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olidFill>
                  <a:prstClr val="black"/>
                </a:solidFill>
                <a:effectLst>
                  <a:outerShdw blurRad="38100" dist="38100" dir="2700000" algn="tl">
                    <a:srgbClr val="000000">
                      <a:alpha val="43137"/>
                    </a:srgbClr>
                  </a:outerShdw>
                </a:effectLst>
              </a:rPr>
              <a:t>Reproduction: Crossover</a:t>
            </a:r>
            <a:endParaRPr lang="zh-CN" altLang="en-US" dirty="0"/>
          </a:p>
        </p:txBody>
      </p:sp>
      <p:sp>
        <p:nvSpPr>
          <p:cNvPr id="3" name="内容占位符 2"/>
          <p:cNvSpPr>
            <a:spLocks noGrp="1"/>
          </p:cNvSpPr>
          <p:nvPr>
            <p:ph idx="1"/>
          </p:nvPr>
        </p:nvSpPr>
        <p:spPr>
          <a:xfrm>
            <a:off x="457200" y="1200151"/>
            <a:ext cx="8229600" cy="723527"/>
          </a:xfrm>
        </p:spPr>
        <p:txBody>
          <a:bodyPr>
            <a:normAutofit/>
          </a:bodyPr>
          <a:lstStyle/>
          <a:p>
            <a:r>
              <a:rPr lang="en-US" altLang="zh-CN" dirty="0" smtClean="0"/>
              <a:t>Correspondence for finer level parts?</a:t>
            </a:r>
          </a:p>
        </p:txBody>
      </p:sp>
      <p:grpSp>
        <p:nvGrpSpPr>
          <p:cNvPr id="5" name="组合 4"/>
          <p:cNvGrpSpPr/>
          <p:nvPr/>
        </p:nvGrpSpPr>
        <p:grpSpPr>
          <a:xfrm>
            <a:off x="2552100" y="2152777"/>
            <a:ext cx="4203115" cy="2011564"/>
            <a:chOff x="2695207" y="3649405"/>
            <a:chExt cx="3821021" cy="1828694"/>
          </a:xfrm>
        </p:grpSpPr>
        <p:grpSp>
          <p:nvGrpSpPr>
            <p:cNvPr id="6" name="组合 5"/>
            <p:cNvGrpSpPr>
              <a:grpSpLocks noChangeAspect="1"/>
            </p:cNvGrpSpPr>
            <p:nvPr/>
          </p:nvGrpSpPr>
          <p:grpSpPr>
            <a:xfrm>
              <a:off x="2695207" y="3649405"/>
              <a:ext cx="954105" cy="1828694"/>
              <a:chOff x="1488318" y="896637"/>
              <a:chExt cx="2395362" cy="4591103"/>
            </a:xfrm>
            <a:effectLst>
              <a:outerShdw blurRad="50800" dist="38100" dir="2700000" algn="tl" rotWithShape="0">
                <a:prstClr val="black">
                  <a:alpha val="40000"/>
                </a:prstClr>
              </a:outerShdw>
            </a:effectLst>
          </p:grpSpPr>
          <p:sp>
            <p:nvSpPr>
              <p:cNvPr id="18" name="矩形 17"/>
              <p:cNvSpPr/>
              <p:nvPr/>
            </p:nvSpPr>
            <p:spPr>
              <a:xfrm rot="10800000">
                <a:off x="2025402" y="4248392"/>
                <a:ext cx="1262742" cy="354868"/>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9" name="矩形 18"/>
              <p:cNvSpPr/>
              <p:nvPr/>
            </p:nvSpPr>
            <p:spPr>
              <a:xfrm rot="10800000">
                <a:off x="1626173" y="344092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0" name="矩形 19"/>
              <p:cNvSpPr/>
              <p:nvPr/>
            </p:nvSpPr>
            <p:spPr>
              <a:xfrm rot="10800000">
                <a:off x="1626174" y="89663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1" name="矩形 20"/>
              <p:cNvSpPr/>
              <p:nvPr/>
            </p:nvSpPr>
            <p:spPr>
              <a:xfrm rot="10800000">
                <a:off x="3289589" y="344092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2" name="矩形 21"/>
              <p:cNvSpPr/>
              <p:nvPr/>
            </p:nvSpPr>
            <p:spPr>
              <a:xfrm rot="10800000">
                <a:off x="1488318" y="2952248"/>
                <a:ext cx="2395362" cy="46524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grpSp>
          <p:nvGrpSpPr>
            <p:cNvPr id="7" name="组合 6"/>
            <p:cNvGrpSpPr>
              <a:grpSpLocks noChangeAspect="1"/>
            </p:cNvGrpSpPr>
            <p:nvPr/>
          </p:nvGrpSpPr>
          <p:grpSpPr>
            <a:xfrm>
              <a:off x="5428186" y="3818457"/>
              <a:ext cx="1088042" cy="1636195"/>
              <a:chOff x="5169013" y="1281394"/>
              <a:chExt cx="2731621" cy="4107818"/>
            </a:xfrm>
          </p:grpSpPr>
          <p:sp>
            <p:nvSpPr>
              <p:cNvPr id="14" name="矩形 13"/>
              <p:cNvSpPr/>
              <p:nvPr/>
            </p:nvSpPr>
            <p:spPr>
              <a:xfrm rot="11266036">
                <a:off x="5331931" y="3326549"/>
                <a:ext cx="300112" cy="2046813"/>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5" name="矩形 14"/>
              <p:cNvSpPr/>
              <p:nvPr/>
            </p:nvSpPr>
            <p:spPr>
              <a:xfrm rot="10800000">
                <a:off x="5439406" y="1281394"/>
                <a:ext cx="284936" cy="1670851"/>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6" name="矩形 15"/>
              <p:cNvSpPr/>
              <p:nvPr/>
            </p:nvSpPr>
            <p:spPr>
              <a:xfrm rot="10106812">
                <a:off x="7613218" y="3293601"/>
                <a:ext cx="287416" cy="209561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7" name="矩形 16"/>
              <p:cNvSpPr/>
              <p:nvPr/>
            </p:nvSpPr>
            <p:spPr>
              <a:xfrm rot="10800000">
                <a:off x="5169013" y="2952248"/>
                <a:ext cx="2715353" cy="40055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cxnSp>
          <p:nvCxnSpPr>
            <p:cNvPr id="10" name="曲线连接符 9"/>
            <p:cNvCxnSpPr/>
            <p:nvPr/>
          </p:nvCxnSpPr>
          <p:spPr>
            <a:xfrm>
              <a:off x="3649311" y="4560839"/>
              <a:ext cx="1405867" cy="2912"/>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11" name="曲线连接符 10"/>
            <p:cNvCxnSpPr/>
            <p:nvPr/>
          </p:nvCxnSpPr>
          <p:spPr>
            <a:xfrm>
              <a:off x="3571694" y="4880049"/>
              <a:ext cx="1679871" cy="189412"/>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2" name="矩形 11"/>
            <p:cNvSpPr/>
            <p:nvPr/>
          </p:nvSpPr>
          <p:spPr>
            <a:xfrm>
              <a:off x="4320086" y="4264126"/>
              <a:ext cx="328815" cy="534158"/>
            </a:xfrm>
            <a:prstGeom prst="rect">
              <a:avLst/>
            </a:prstGeom>
          </p:spPr>
          <p:txBody>
            <a:bodyPr wrap="none">
              <a:spAutoFit/>
            </a:bodyPr>
            <a:lstStyle/>
            <a:p>
              <a:r>
                <a:rPr lang="en-US" altLang="zh-CN" sz="3600" dirty="0" smtClean="0">
                  <a:solidFill>
                    <a:srgbClr val="FF0000"/>
                  </a:solidFill>
                  <a:latin typeface="Calibri" pitchFamily="34" charset="0"/>
                  <a:cs typeface="Calibri" pitchFamily="34" charset="0"/>
                </a:rPr>
                <a:t>?</a:t>
              </a:r>
              <a:endParaRPr lang="zh-CN" altLang="en-US" sz="3600" dirty="0">
                <a:solidFill>
                  <a:srgbClr val="FF0000"/>
                </a:solidFill>
                <a:latin typeface="Calibri" pitchFamily="34" charset="0"/>
                <a:cs typeface="Calibri" pitchFamily="34" charset="0"/>
              </a:endParaRPr>
            </a:p>
          </p:txBody>
        </p:sp>
        <p:sp>
          <p:nvSpPr>
            <p:cNvPr id="13" name="矩形 12"/>
            <p:cNvSpPr/>
            <p:nvPr/>
          </p:nvSpPr>
          <p:spPr>
            <a:xfrm>
              <a:off x="4320086" y="4707675"/>
              <a:ext cx="328815" cy="534158"/>
            </a:xfrm>
            <a:prstGeom prst="rect">
              <a:avLst/>
            </a:prstGeom>
          </p:spPr>
          <p:txBody>
            <a:bodyPr wrap="none">
              <a:spAutoFit/>
            </a:bodyPr>
            <a:lstStyle/>
            <a:p>
              <a:r>
                <a:rPr lang="en-US" altLang="zh-CN" sz="3600" dirty="0" smtClean="0">
                  <a:solidFill>
                    <a:srgbClr val="FF0000"/>
                  </a:solidFill>
                  <a:latin typeface="Calibri" pitchFamily="34" charset="0"/>
                  <a:cs typeface="Calibri" pitchFamily="34" charset="0"/>
                </a:rPr>
                <a:t>?</a:t>
              </a:r>
              <a:endParaRPr lang="zh-CN" altLang="en-US" sz="3600" dirty="0">
                <a:solidFill>
                  <a:srgbClr val="FF0000"/>
                </a:solidFill>
                <a:latin typeface="Calibri" pitchFamily="34" charset="0"/>
                <a:cs typeface="Calibri" pitchFamily="34" charset="0"/>
              </a:endParaRPr>
            </a:p>
          </p:txBody>
        </p:sp>
      </p:grpSp>
      <p:sp>
        <p:nvSpPr>
          <p:cNvPr id="24" name="灯片编号占位符 23"/>
          <p:cNvSpPr>
            <a:spLocks noGrp="1"/>
          </p:cNvSpPr>
          <p:nvPr>
            <p:ph type="sldNum" sz="quarter" idx="12"/>
          </p:nvPr>
        </p:nvSpPr>
        <p:spPr/>
        <p:txBody>
          <a:bodyPr/>
          <a:lstStyle/>
          <a:p>
            <a:fld id="{0C913308-F349-4B6D-A68A-DD1791B4A57B}" type="slidenum">
              <a:rPr lang="zh-CN" altLang="en-US" smtClean="0"/>
              <a:pPr/>
              <a:t>25</a:t>
            </a:fld>
            <a:endParaRPr lang="zh-CN" altLang="en-US"/>
          </a:p>
        </p:txBody>
      </p:sp>
      <p:cxnSp>
        <p:nvCxnSpPr>
          <p:cNvPr id="25" name="曲线连接符 24"/>
          <p:cNvCxnSpPr/>
          <p:nvPr/>
        </p:nvCxnSpPr>
        <p:spPr>
          <a:xfrm>
            <a:off x="2787419" y="2606874"/>
            <a:ext cx="2301332" cy="9789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7" name="矩形 26"/>
          <p:cNvSpPr/>
          <p:nvPr/>
        </p:nvSpPr>
        <p:spPr>
          <a:xfrm>
            <a:off x="3977768" y="2362035"/>
            <a:ext cx="361696" cy="587574"/>
          </a:xfrm>
          <a:prstGeom prst="rect">
            <a:avLst/>
          </a:prstGeom>
        </p:spPr>
        <p:txBody>
          <a:bodyPr wrap="none">
            <a:spAutoFit/>
          </a:bodyPr>
          <a:lstStyle/>
          <a:p>
            <a:r>
              <a:rPr lang="en-US" altLang="zh-CN" sz="3600" dirty="0" smtClean="0">
                <a:solidFill>
                  <a:srgbClr val="FF0000"/>
                </a:solidFill>
                <a:latin typeface="Calibri" pitchFamily="34" charset="0"/>
                <a:cs typeface="Calibri" pitchFamily="34" charset="0"/>
              </a:rPr>
              <a:t>?</a:t>
            </a:r>
            <a:endParaRPr lang="zh-CN" altLang="en-US" sz="3600" dirty="0">
              <a:solidFill>
                <a:srgbClr val="FF0000"/>
              </a:solidFill>
              <a:latin typeface="Calibri" pitchFamily="34" charset="0"/>
              <a:cs typeface="Calibri" pitchFamily="34" charset="0"/>
            </a:endParaRPr>
          </a:p>
        </p:txBody>
      </p:sp>
      <p:cxnSp>
        <p:nvCxnSpPr>
          <p:cNvPr id="31" name="曲线连接符 30"/>
          <p:cNvCxnSpPr/>
          <p:nvPr/>
        </p:nvCxnSpPr>
        <p:spPr>
          <a:xfrm>
            <a:off x="3067928" y="3714840"/>
            <a:ext cx="2296160" cy="585102"/>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38" name="矩形 37"/>
          <p:cNvSpPr/>
          <p:nvPr/>
        </p:nvSpPr>
        <p:spPr>
          <a:xfrm>
            <a:off x="4491864" y="3870556"/>
            <a:ext cx="361696" cy="587574"/>
          </a:xfrm>
          <a:prstGeom prst="rect">
            <a:avLst/>
          </a:prstGeom>
        </p:spPr>
        <p:txBody>
          <a:bodyPr wrap="none">
            <a:spAutoFit/>
          </a:bodyPr>
          <a:lstStyle/>
          <a:p>
            <a:r>
              <a:rPr lang="en-US" altLang="zh-CN" sz="3600" dirty="0" smtClean="0">
                <a:solidFill>
                  <a:srgbClr val="FF0000"/>
                </a:solidFill>
                <a:latin typeface="Calibri" pitchFamily="34" charset="0"/>
                <a:cs typeface="Calibri" pitchFamily="34" charset="0"/>
              </a:rPr>
              <a:t>?</a:t>
            </a:r>
            <a:endParaRPr lang="zh-CN" altLang="en-US" sz="3600" dirty="0">
              <a:solidFill>
                <a:srgbClr val="FF0000"/>
              </a:solidFill>
              <a:latin typeface="Calibri" pitchFamily="34" charset="0"/>
              <a:cs typeface="Calibri" pitchFamily="34" charset="0"/>
            </a:endParaRPr>
          </a:p>
        </p:txBody>
      </p:sp>
      <p:sp>
        <p:nvSpPr>
          <p:cNvPr id="39" name="矩形 38"/>
          <p:cNvSpPr/>
          <p:nvPr/>
        </p:nvSpPr>
        <p:spPr>
          <a:xfrm>
            <a:off x="3478752" y="4515966"/>
            <a:ext cx="2484847" cy="461665"/>
          </a:xfrm>
          <a:prstGeom prst="rect">
            <a:avLst/>
          </a:prstGeom>
        </p:spPr>
        <p:txBody>
          <a:bodyPr wrap="none">
            <a:spAutoFit/>
          </a:bodyPr>
          <a:lstStyle/>
          <a:p>
            <a:pPr algn="ctr"/>
            <a:r>
              <a:rPr lang="en-US" altLang="zh-CN" sz="2400" dirty="0" smtClean="0">
                <a:solidFill>
                  <a:srgbClr val="0070C0"/>
                </a:solidFill>
                <a:effectLst>
                  <a:outerShdw blurRad="38100" dist="38100" dir="2700000" algn="tl">
                    <a:srgbClr val="000000">
                      <a:alpha val="43137"/>
                    </a:srgbClr>
                  </a:outerShdw>
                </a:effectLst>
                <a:latin typeface="Calibri" pitchFamily="34" charset="0"/>
                <a:cs typeface="Calibri" pitchFamily="34" charset="0"/>
              </a:rPr>
              <a:t>ill-posed problem!</a:t>
            </a:r>
            <a:endParaRPr lang="zh-CN" altLang="en-US" sz="2400" dirty="0">
              <a:solidFill>
                <a:srgbClr val="0070C0"/>
              </a:solidFill>
              <a:effectLst>
                <a:outerShdw blurRad="38100" dist="38100" dir="2700000" algn="tl">
                  <a:srgbClr val="000000">
                    <a:alpha val="43137"/>
                  </a:srgbClr>
                </a:outerShdw>
              </a:effectLst>
              <a:latin typeface="Calibri" pitchFamily="34" charset="0"/>
              <a:cs typeface="Calibri" pitchFamily="34" charset="0"/>
            </a:endParaRPr>
          </a:p>
        </p:txBody>
      </p:sp>
    </p:spTree>
    <p:extLst>
      <p:ext uri="{BB962C8B-B14F-4D97-AF65-F5344CB8AC3E}">
        <p14:creationId xmlns:p14="http://schemas.microsoft.com/office/powerpoint/2010/main" val="10337792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olidFill>
                  <a:prstClr val="black"/>
                </a:solidFill>
                <a:effectLst>
                  <a:outerShdw blurRad="38100" dist="38100" dir="2700000" algn="tl">
                    <a:srgbClr val="000000">
                      <a:alpha val="43137"/>
                    </a:srgbClr>
                  </a:outerShdw>
                </a:effectLst>
              </a:rPr>
              <a:t>Reproduction: Crossover</a:t>
            </a:r>
            <a:endParaRPr lang="zh-CN" altLang="en-US" dirty="0"/>
          </a:p>
        </p:txBody>
      </p:sp>
      <p:sp>
        <p:nvSpPr>
          <p:cNvPr id="3" name="内容占位符 2"/>
          <p:cNvSpPr>
            <a:spLocks noGrp="1"/>
          </p:cNvSpPr>
          <p:nvPr>
            <p:ph idx="1"/>
          </p:nvPr>
        </p:nvSpPr>
        <p:spPr>
          <a:xfrm>
            <a:off x="457200" y="1200151"/>
            <a:ext cx="8229600" cy="1033429"/>
          </a:xfrm>
        </p:spPr>
        <p:txBody>
          <a:bodyPr>
            <a:normAutofit fontScale="70000" lnSpcReduction="20000"/>
          </a:bodyPr>
          <a:lstStyle/>
          <a:p>
            <a:r>
              <a:rPr lang="en-US" altLang="zh-CN" dirty="0"/>
              <a:t>Fuzzy Part Correspondence (FPC</a:t>
            </a:r>
            <a:r>
              <a:rPr lang="en-US" altLang="zh-CN" dirty="0" smtClean="0"/>
              <a:t>)</a:t>
            </a:r>
          </a:p>
          <a:p>
            <a:pPr lvl="1"/>
            <a:r>
              <a:rPr lang="en-US" altLang="zh-CN" dirty="0" smtClean="0"/>
              <a:t>Part proportion normalization [</a:t>
            </a:r>
            <a:r>
              <a:rPr lang="nl-NL" altLang="zh-CN" dirty="0" smtClean="0"/>
              <a:t>Xu </a:t>
            </a:r>
            <a:r>
              <a:rPr lang="nl-NL" altLang="zh-CN" dirty="0"/>
              <a:t>et al. </a:t>
            </a:r>
            <a:r>
              <a:rPr lang="nl-NL" altLang="zh-CN" dirty="0" smtClean="0"/>
              <a:t>2010]</a:t>
            </a:r>
          </a:p>
          <a:p>
            <a:pPr lvl="1"/>
            <a:r>
              <a:rPr lang="en-US" altLang="zh-CN" dirty="0" smtClean="0"/>
              <a:t>Global alignment</a:t>
            </a:r>
            <a:endParaRPr lang="zh-CN" altLang="en-US" dirty="0"/>
          </a:p>
        </p:txBody>
      </p:sp>
      <p:grpSp>
        <p:nvGrpSpPr>
          <p:cNvPr id="25" name="组合 24"/>
          <p:cNvGrpSpPr/>
          <p:nvPr/>
        </p:nvGrpSpPr>
        <p:grpSpPr>
          <a:xfrm>
            <a:off x="1970470" y="2338353"/>
            <a:ext cx="1049513" cy="2483300"/>
            <a:chOff x="1550742" y="2320698"/>
            <a:chExt cx="1049513" cy="2483300"/>
          </a:xfrm>
        </p:grpSpPr>
        <p:sp>
          <p:nvSpPr>
            <p:cNvPr id="18" name="矩形 17"/>
            <p:cNvSpPr/>
            <p:nvPr/>
          </p:nvSpPr>
          <p:spPr>
            <a:xfrm rot="10800000">
              <a:off x="1786062" y="3789249"/>
              <a:ext cx="553263" cy="15548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9" name="矩形 18"/>
            <p:cNvSpPr/>
            <p:nvPr/>
          </p:nvSpPr>
          <p:spPr>
            <a:xfrm rot="10800000">
              <a:off x="1611142" y="3130727"/>
              <a:ext cx="174920" cy="167327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0" name="矩形 19"/>
            <p:cNvSpPr/>
            <p:nvPr/>
          </p:nvSpPr>
          <p:spPr>
            <a:xfrm rot="10800000">
              <a:off x="1611142" y="2320698"/>
              <a:ext cx="174919" cy="611092"/>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1" name="矩形 20"/>
            <p:cNvSpPr/>
            <p:nvPr/>
          </p:nvSpPr>
          <p:spPr>
            <a:xfrm rot="10800000">
              <a:off x="2339958" y="3130728"/>
              <a:ext cx="155269" cy="167327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2" name="矩形 21"/>
            <p:cNvSpPr/>
            <p:nvPr/>
          </p:nvSpPr>
          <p:spPr>
            <a:xfrm rot="10800000">
              <a:off x="1550742" y="2926884"/>
              <a:ext cx="1049513" cy="20384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grpSp>
        <p:nvGrpSpPr>
          <p:cNvPr id="7" name="组合 6"/>
          <p:cNvGrpSpPr>
            <a:grpSpLocks noChangeAspect="1"/>
          </p:cNvGrpSpPr>
          <p:nvPr/>
        </p:nvGrpSpPr>
        <p:grpSpPr>
          <a:xfrm>
            <a:off x="5907130" y="2336180"/>
            <a:ext cx="1196844" cy="2473148"/>
            <a:chOff x="5169013" y="-255391"/>
            <a:chExt cx="2731621" cy="5644603"/>
          </a:xfrm>
        </p:grpSpPr>
        <p:sp>
          <p:nvSpPr>
            <p:cNvPr id="14" name="矩形 13"/>
            <p:cNvSpPr/>
            <p:nvPr/>
          </p:nvSpPr>
          <p:spPr>
            <a:xfrm rot="11266036">
              <a:off x="5331931" y="3326549"/>
              <a:ext cx="300112" cy="2046813"/>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5" name="矩形 14"/>
            <p:cNvSpPr/>
            <p:nvPr/>
          </p:nvSpPr>
          <p:spPr>
            <a:xfrm rot="10800000">
              <a:off x="5439403" y="-255391"/>
              <a:ext cx="284936" cy="3207636"/>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6" name="矩形 15"/>
            <p:cNvSpPr/>
            <p:nvPr/>
          </p:nvSpPr>
          <p:spPr>
            <a:xfrm rot="10106812">
              <a:off x="7613218" y="3293601"/>
              <a:ext cx="287416" cy="209561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7" name="矩形 16"/>
            <p:cNvSpPr/>
            <p:nvPr/>
          </p:nvSpPr>
          <p:spPr>
            <a:xfrm rot="10800000">
              <a:off x="5169013" y="2952248"/>
              <a:ext cx="2715353" cy="40055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sp>
        <p:nvSpPr>
          <p:cNvPr id="24" name="灯片编号占位符 23"/>
          <p:cNvSpPr>
            <a:spLocks noGrp="1"/>
          </p:cNvSpPr>
          <p:nvPr>
            <p:ph type="sldNum" sz="quarter" idx="12"/>
          </p:nvPr>
        </p:nvSpPr>
        <p:spPr/>
        <p:txBody>
          <a:bodyPr/>
          <a:lstStyle/>
          <a:p>
            <a:fld id="{0C913308-F349-4B6D-A68A-DD1791B4A57B}" type="slidenum">
              <a:rPr lang="zh-CN" altLang="en-US" smtClean="0"/>
              <a:pPr/>
              <a:t>26</a:t>
            </a:fld>
            <a:endParaRPr lang="zh-CN" altLang="en-US"/>
          </a:p>
        </p:txBody>
      </p:sp>
      <p:grpSp>
        <p:nvGrpSpPr>
          <p:cNvPr id="26" name="组合 25"/>
          <p:cNvGrpSpPr/>
          <p:nvPr/>
        </p:nvGrpSpPr>
        <p:grpSpPr>
          <a:xfrm>
            <a:off x="1970470" y="2256827"/>
            <a:ext cx="1049513" cy="1949546"/>
            <a:chOff x="1970470" y="2134373"/>
            <a:chExt cx="1049513" cy="1949546"/>
          </a:xfrm>
        </p:grpSpPr>
        <p:sp>
          <p:nvSpPr>
            <p:cNvPr id="27" name="矩形 26"/>
            <p:cNvSpPr/>
            <p:nvPr/>
          </p:nvSpPr>
          <p:spPr>
            <a:xfrm rot="10800000">
              <a:off x="2030869" y="2134373"/>
              <a:ext cx="174920" cy="815072"/>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nvGrpSpPr>
            <p:cNvPr id="28" name="组合 27"/>
            <p:cNvGrpSpPr/>
            <p:nvPr/>
          </p:nvGrpSpPr>
          <p:grpSpPr>
            <a:xfrm>
              <a:off x="2030870" y="3148383"/>
              <a:ext cx="884085" cy="935536"/>
              <a:chOff x="2030870" y="3148382"/>
              <a:chExt cx="884085" cy="1673271"/>
            </a:xfrm>
          </p:grpSpPr>
          <p:sp>
            <p:nvSpPr>
              <p:cNvPr id="30" name="矩形 29"/>
              <p:cNvSpPr/>
              <p:nvPr/>
            </p:nvSpPr>
            <p:spPr>
              <a:xfrm rot="10800000">
                <a:off x="2205790" y="3806904"/>
                <a:ext cx="553263" cy="15548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31" name="矩形 30"/>
              <p:cNvSpPr/>
              <p:nvPr/>
            </p:nvSpPr>
            <p:spPr>
              <a:xfrm rot="10800000">
                <a:off x="2030870" y="3148382"/>
                <a:ext cx="174920" cy="167327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32" name="矩形 31"/>
              <p:cNvSpPr/>
              <p:nvPr/>
            </p:nvSpPr>
            <p:spPr>
              <a:xfrm rot="10800000">
                <a:off x="2759686" y="3148383"/>
                <a:ext cx="155269" cy="167327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sp>
          <p:nvSpPr>
            <p:cNvPr id="29" name="矩形 28"/>
            <p:cNvSpPr/>
            <p:nvPr/>
          </p:nvSpPr>
          <p:spPr>
            <a:xfrm rot="10800000">
              <a:off x="1970470" y="2944539"/>
              <a:ext cx="1049513" cy="20384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grpSp>
        <p:nvGrpSpPr>
          <p:cNvPr id="33" name="组合 32"/>
          <p:cNvGrpSpPr>
            <a:grpSpLocks noChangeAspect="1"/>
          </p:cNvGrpSpPr>
          <p:nvPr/>
        </p:nvGrpSpPr>
        <p:grpSpPr>
          <a:xfrm>
            <a:off x="5855549" y="2233580"/>
            <a:ext cx="1196844" cy="1949546"/>
            <a:chOff x="5169013" y="939655"/>
            <a:chExt cx="2731621" cy="4449557"/>
          </a:xfrm>
        </p:grpSpPr>
        <p:sp>
          <p:nvSpPr>
            <p:cNvPr id="34" name="矩形 33"/>
            <p:cNvSpPr/>
            <p:nvPr/>
          </p:nvSpPr>
          <p:spPr>
            <a:xfrm rot="11266036">
              <a:off x="5331931" y="3326549"/>
              <a:ext cx="300112" cy="2046813"/>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35" name="矩形 34"/>
            <p:cNvSpPr/>
            <p:nvPr/>
          </p:nvSpPr>
          <p:spPr>
            <a:xfrm rot="10800000">
              <a:off x="5439401" y="939655"/>
              <a:ext cx="284936" cy="2012590"/>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36" name="矩形 35"/>
            <p:cNvSpPr/>
            <p:nvPr/>
          </p:nvSpPr>
          <p:spPr>
            <a:xfrm rot="10106812">
              <a:off x="7613218" y="3293601"/>
              <a:ext cx="287416" cy="209561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37" name="矩形 36"/>
            <p:cNvSpPr/>
            <p:nvPr/>
          </p:nvSpPr>
          <p:spPr>
            <a:xfrm rot="10800000">
              <a:off x="5169013" y="2952248"/>
              <a:ext cx="2715353" cy="400551"/>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sp>
        <p:nvSpPr>
          <p:cNvPr id="4" name="矩形 3"/>
          <p:cNvSpPr/>
          <p:nvPr/>
        </p:nvSpPr>
        <p:spPr>
          <a:xfrm>
            <a:off x="3129709" y="4622489"/>
            <a:ext cx="2737224" cy="369332"/>
          </a:xfrm>
          <a:prstGeom prst="rect">
            <a:avLst/>
          </a:prstGeom>
        </p:spPr>
        <p:txBody>
          <a:bodyPr wrap="none">
            <a:spAutoFit/>
          </a:bodyPr>
          <a:lstStyle/>
          <a:p>
            <a:r>
              <a:rPr lang="en-US" altLang="zh-CN" dirty="0" smtClean="0"/>
              <a:t>Part proportion normalized</a:t>
            </a:r>
            <a:endParaRPr lang="zh-CN" altLang="en-US" dirty="0"/>
          </a:p>
        </p:txBody>
      </p:sp>
      <p:sp>
        <p:nvSpPr>
          <p:cNvPr id="38" name="矩形 37"/>
          <p:cNvSpPr/>
          <p:nvPr/>
        </p:nvSpPr>
        <p:spPr>
          <a:xfrm>
            <a:off x="3755040" y="4622489"/>
            <a:ext cx="1486561" cy="369332"/>
          </a:xfrm>
          <a:prstGeom prst="rect">
            <a:avLst/>
          </a:prstGeom>
        </p:spPr>
        <p:txBody>
          <a:bodyPr wrap="none">
            <a:spAutoFit/>
          </a:bodyPr>
          <a:lstStyle/>
          <a:p>
            <a:pPr algn="ctr"/>
            <a:r>
              <a:rPr lang="en-US" altLang="zh-CN" dirty="0" smtClean="0"/>
              <a:t>Two 2D chairs</a:t>
            </a:r>
            <a:endParaRPr lang="zh-CN" altLang="en-US" dirty="0"/>
          </a:p>
        </p:txBody>
      </p:sp>
      <p:sp>
        <p:nvSpPr>
          <p:cNvPr id="39" name="矩形 38"/>
          <p:cNvSpPr/>
          <p:nvPr/>
        </p:nvSpPr>
        <p:spPr>
          <a:xfrm>
            <a:off x="3655781" y="4622489"/>
            <a:ext cx="1685077" cy="369332"/>
          </a:xfrm>
          <a:prstGeom prst="rect">
            <a:avLst/>
          </a:prstGeom>
        </p:spPr>
        <p:txBody>
          <a:bodyPr wrap="none">
            <a:spAutoFit/>
          </a:bodyPr>
          <a:lstStyle/>
          <a:p>
            <a:pPr algn="ctr"/>
            <a:r>
              <a:rPr lang="en-US" altLang="zh-CN" dirty="0" smtClean="0"/>
              <a:t>Globally aligned</a:t>
            </a:r>
            <a:endParaRPr lang="zh-CN" altLang="en-US" dirty="0"/>
          </a:p>
        </p:txBody>
      </p:sp>
    </p:spTree>
    <p:extLst>
      <p:ext uri="{BB962C8B-B14F-4D97-AF65-F5344CB8AC3E}">
        <p14:creationId xmlns:p14="http://schemas.microsoft.com/office/powerpoint/2010/main" val="400818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6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3.05556E-6 -1.17248E-6 L 0.21146 -0.00247 " pathEditMode="relative" rAng="0" ptsTypes="AA">
                                      <p:cBhvr>
                                        <p:cTn id="26" dur="2000" fill="hold"/>
                                        <p:tgtEl>
                                          <p:spTgt spid="26"/>
                                        </p:tgtEl>
                                        <p:attrNameLst>
                                          <p:attrName>ppt_x</p:attrName>
                                          <p:attrName>ppt_y</p:attrName>
                                        </p:attrNameLst>
                                      </p:cBhvr>
                                      <p:rCtr x="10573" y="-123"/>
                                    </p:animMotion>
                                  </p:childTnLst>
                                </p:cTn>
                              </p:par>
                              <p:par>
                                <p:cTn id="27" presetID="42" presetClass="path" presetSubtype="0" accel="50000" decel="50000" fill="hold" nodeType="withEffect">
                                  <p:stCondLst>
                                    <p:cond delay="0"/>
                                  </p:stCondLst>
                                  <p:childTnLst>
                                    <p:animMotion origin="layout" path="M 8.33333E-7 -2.97131E-6 L -0.22153 0.00216 " pathEditMode="relative" rAng="0" ptsTypes="AA">
                                      <p:cBhvr>
                                        <p:cTn id="28" dur="2000" fill="hold"/>
                                        <p:tgtEl>
                                          <p:spTgt spid="33"/>
                                        </p:tgtEl>
                                        <p:attrNameLst>
                                          <p:attrName>ppt_x</p:attrName>
                                          <p:attrName>ppt_y</p:attrName>
                                        </p:attrNameLst>
                                      </p:cBhvr>
                                      <p:rCtr x="-11076" y="93"/>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olidFill>
                  <a:prstClr val="black"/>
                </a:solidFill>
                <a:effectLst>
                  <a:outerShdw blurRad="38100" dist="38100" dir="2700000" algn="tl">
                    <a:srgbClr val="000000">
                      <a:alpha val="43137"/>
                    </a:srgbClr>
                  </a:outerShdw>
                </a:effectLst>
              </a:rPr>
              <a:t>Reproduction: Crossover</a:t>
            </a:r>
            <a:endParaRPr lang="zh-CN" altLang="en-US" dirty="0"/>
          </a:p>
        </p:txBody>
      </p:sp>
      <p:sp>
        <p:nvSpPr>
          <p:cNvPr id="3" name="内容占位符 2"/>
          <p:cNvSpPr>
            <a:spLocks noGrp="1"/>
          </p:cNvSpPr>
          <p:nvPr>
            <p:ph idx="1"/>
          </p:nvPr>
        </p:nvSpPr>
        <p:spPr>
          <a:xfrm>
            <a:off x="457200" y="1200151"/>
            <a:ext cx="8229600" cy="795535"/>
          </a:xfrm>
        </p:spPr>
        <p:txBody>
          <a:bodyPr>
            <a:normAutofit fontScale="85000" lnSpcReduction="20000"/>
          </a:bodyPr>
          <a:lstStyle/>
          <a:p>
            <a:r>
              <a:rPr lang="en-US" altLang="zh-CN" dirty="0"/>
              <a:t>Fuzzy Part Correspondence (FPC</a:t>
            </a:r>
            <a:r>
              <a:rPr lang="en-US" altLang="zh-CN" dirty="0" smtClean="0"/>
              <a:t>)</a:t>
            </a:r>
          </a:p>
          <a:p>
            <a:pPr lvl="1"/>
            <a:r>
              <a:rPr lang="en-US" altLang="zh-CN" dirty="0" smtClean="0"/>
              <a:t>Confidence of part replacement</a:t>
            </a:r>
            <a:endParaRPr lang="en-US" altLang="zh-CN" dirty="0"/>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271" y="2067694"/>
            <a:ext cx="5673405" cy="290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灯片编号占位符 23"/>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extLst>
      <p:ext uri="{BB962C8B-B14F-4D97-AF65-F5344CB8AC3E}">
        <p14:creationId xmlns:p14="http://schemas.microsoft.com/office/powerpoint/2010/main" val="377330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rPr>
              <a:t>Reproduction: Crossover</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955361"/>
            <a:ext cx="4879881" cy="313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a:spLocks noGrp="1"/>
          </p:cNvSpPr>
          <p:nvPr>
            <p:ph idx="1"/>
          </p:nvPr>
        </p:nvSpPr>
        <p:spPr>
          <a:xfrm>
            <a:off x="457200" y="1200151"/>
            <a:ext cx="8229600" cy="795535"/>
          </a:xfrm>
        </p:spPr>
        <p:txBody>
          <a:bodyPr>
            <a:normAutofit fontScale="85000" lnSpcReduction="20000"/>
          </a:bodyPr>
          <a:lstStyle/>
          <a:p>
            <a:r>
              <a:rPr lang="en-US" altLang="zh-CN" dirty="0"/>
              <a:t>Fuzzy Part Correspondence (FPC</a:t>
            </a:r>
            <a:r>
              <a:rPr lang="en-US" altLang="zh-CN" dirty="0" smtClean="0"/>
              <a:t>)</a:t>
            </a:r>
          </a:p>
          <a:p>
            <a:pPr lvl="1"/>
            <a:r>
              <a:rPr lang="en-US" altLang="zh-CN" dirty="0" smtClean="0"/>
              <a:t>Confidence of part replacement</a:t>
            </a:r>
            <a:endParaRPr lang="en-US" altLang="zh-CN" dirty="0"/>
          </a:p>
          <a:p>
            <a:endParaRPr lang="zh-CN" altLang="en-US" dirty="0"/>
          </a:p>
        </p:txBody>
      </p:sp>
      <p:sp>
        <p:nvSpPr>
          <p:cNvPr id="8" name="灯片编号占位符 7"/>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extLst>
      <p:ext uri="{BB962C8B-B14F-4D97-AF65-F5344CB8AC3E}">
        <p14:creationId xmlns:p14="http://schemas.microsoft.com/office/powerpoint/2010/main" val="2017188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Crossover</a:t>
            </a:r>
            <a:endParaRPr lang="zh-CN" altLang="en-US" sz="4000" dirty="0"/>
          </a:p>
        </p:txBody>
      </p:sp>
      <p:sp>
        <p:nvSpPr>
          <p:cNvPr id="3" name="内容占位符 2"/>
          <p:cNvSpPr>
            <a:spLocks noGrp="1"/>
          </p:cNvSpPr>
          <p:nvPr>
            <p:ph idx="1"/>
          </p:nvPr>
        </p:nvSpPr>
        <p:spPr/>
        <p:txBody>
          <a:bodyPr>
            <a:normAutofit/>
          </a:bodyPr>
          <a:lstStyle/>
          <a:p>
            <a:r>
              <a:rPr lang="en-US" altLang="zh-CN" sz="2800" dirty="0" smtClean="0"/>
              <a:t>Two key problems:</a:t>
            </a:r>
          </a:p>
          <a:p>
            <a:pPr lvl="1"/>
            <a:r>
              <a:rPr lang="en-US" altLang="zh-CN" sz="2400" dirty="0" smtClean="0">
                <a:solidFill>
                  <a:srgbClr val="FF0000"/>
                </a:solidFill>
              </a:rPr>
              <a:t>Select proper subsets of parts</a:t>
            </a:r>
          </a:p>
          <a:p>
            <a:pPr lvl="1"/>
            <a:r>
              <a:rPr lang="en-US" altLang="zh-CN" sz="2400" dirty="0" smtClean="0">
                <a:solidFill>
                  <a:schemeClr val="bg1">
                    <a:lumMod val="75000"/>
                  </a:schemeClr>
                </a:solidFill>
              </a:rPr>
              <a:t>Assemble the selected parts</a:t>
            </a:r>
            <a:endParaRPr lang="zh-CN" altLang="en-US" sz="2400" dirty="0">
              <a:solidFill>
                <a:schemeClr val="bg1">
                  <a:lumMod val="75000"/>
                </a:scheme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383804"/>
            <a:ext cx="2649595" cy="317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002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Inspiration from a set</a:t>
            </a:r>
            <a:endParaRPr lang="zh-CN" altLang="en-US" dirty="0"/>
          </a:p>
        </p:txBody>
      </p:sp>
      <p:pic>
        <p:nvPicPr>
          <p:cNvPr id="4" name="Picture 2" descr="I:\FP\pz\001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268" y="1755351"/>
            <a:ext cx="6688313" cy="28281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I:\FP\pz\00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68" y="1755351"/>
            <a:ext cx="6688313" cy="28281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FP\pz\003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268" y="1755351"/>
            <a:ext cx="6688313" cy="2828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I:\FP\pz\004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68" y="1755351"/>
            <a:ext cx="6688313" cy="28281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FP\视频所需文件\9teapot.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0146" y="1292396"/>
            <a:ext cx="3797133" cy="351160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068887" y="2782275"/>
            <a:ext cx="3033074" cy="531845"/>
          </a:xfrm>
          <a:prstGeom prst="rect">
            <a:avLst/>
          </a:prstGeom>
        </p:spPr>
        <p:txBody>
          <a:bodyPr wrap="none">
            <a:spAutoFit/>
          </a:bodyPr>
          <a:lstStyle/>
          <a:p>
            <a:r>
              <a:rPr lang="en-US" altLang="zh-CN" sz="4000" b="1" dirty="0" smtClean="0"/>
              <a:t>Shape gallery</a:t>
            </a:r>
            <a:endParaRPr lang="zh-CN" altLang="en-US" sz="4000" b="1"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extLst>
      <p:ext uri="{BB962C8B-B14F-4D97-AF65-F5344CB8AC3E}">
        <p14:creationId xmlns:p14="http://schemas.microsoft.com/office/powerpoint/2010/main" val="89591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600"/>
                                        <p:tgtEl>
                                          <p:spTgt spid="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00"/>
                                        <p:tgtEl>
                                          <p:spTgt spid="6"/>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6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 calcmode="lin" valueType="num">
                                      <p:cBhvr>
                                        <p:cTn id="26" dur="1000" fill="hold"/>
                                        <p:tgtEl>
                                          <p:spTgt spid="8"/>
                                        </p:tgtEl>
                                        <p:attrNameLst>
                                          <p:attrName>style.rotation</p:attrName>
                                        </p:attrNameLst>
                                      </p:cBhvr>
                                      <p:tavLst>
                                        <p:tav tm="0">
                                          <p:val>
                                            <p:fltVal val="90"/>
                                          </p:val>
                                        </p:tav>
                                        <p:tav tm="100000">
                                          <p:val>
                                            <p:fltVal val="0"/>
                                          </p:val>
                                        </p:tav>
                                      </p:tavLst>
                                    </p:anim>
                                    <p:animEffect transition="in" filter="fade">
                                      <p:cBhvr>
                                        <p:cTn id="27" dur="1000"/>
                                        <p:tgtEl>
                                          <p:spTgt spid="8"/>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644" y="1330424"/>
            <a:ext cx="2710573"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altLang="zh-CN" dirty="0"/>
              <a:t>Reproduction: </a:t>
            </a:r>
            <a:r>
              <a:rPr lang="en-US" altLang="zh-CN" dirty="0" smtClean="0"/>
              <a:t>Crossover</a:t>
            </a:r>
            <a:endParaRPr lang="zh-CN" altLang="en-US" dirty="0"/>
          </a:p>
        </p:txBody>
      </p:sp>
      <p:grpSp>
        <p:nvGrpSpPr>
          <p:cNvPr id="5" name="组合 4"/>
          <p:cNvGrpSpPr/>
          <p:nvPr/>
        </p:nvGrpSpPr>
        <p:grpSpPr>
          <a:xfrm>
            <a:off x="6110108" y="2101130"/>
            <a:ext cx="868023" cy="1898551"/>
            <a:chOff x="3295079" y="4316067"/>
            <a:chExt cx="868023" cy="1898551"/>
          </a:xfrm>
        </p:grpSpPr>
        <p:sp>
          <p:nvSpPr>
            <p:cNvPr id="6" name="圆角矩形 5"/>
            <p:cNvSpPr/>
            <p:nvPr/>
          </p:nvSpPr>
          <p:spPr>
            <a:xfrm>
              <a:off x="3295079" y="4316067"/>
              <a:ext cx="864096" cy="288211"/>
            </a:xfrm>
            <a:prstGeom prst="roundRect">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圆角矩形 6"/>
            <p:cNvSpPr/>
            <p:nvPr/>
          </p:nvSpPr>
          <p:spPr>
            <a:xfrm>
              <a:off x="3299006" y="5897586"/>
              <a:ext cx="864096" cy="317032"/>
            </a:xfrm>
            <a:prstGeom prst="roundRect">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8" name="组合 7"/>
          <p:cNvGrpSpPr/>
          <p:nvPr/>
        </p:nvGrpSpPr>
        <p:grpSpPr>
          <a:xfrm>
            <a:off x="6355327" y="3769173"/>
            <a:ext cx="683883" cy="813792"/>
            <a:chOff x="-184895" y="5831710"/>
            <a:chExt cx="683883" cy="813792"/>
          </a:xfrm>
        </p:grpSpPr>
        <p:sp>
          <p:nvSpPr>
            <p:cNvPr id="9" name="圆角矩形 8"/>
            <p:cNvSpPr/>
            <p:nvPr/>
          </p:nvSpPr>
          <p:spPr>
            <a:xfrm>
              <a:off x="-184895" y="5926852"/>
              <a:ext cx="216024" cy="718650"/>
            </a:xfrm>
            <a:prstGeom prst="roundRect">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圆角矩形 9"/>
            <p:cNvSpPr/>
            <p:nvPr/>
          </p:nvSpPr>
          <p:spPr>
            <a:xfrm>
              <a:off x="257077" y="5831710"/>
              <a:ext cx="241911" cy="694481"/>
            </a:xfrm>
            <a:prstGeom prst="roundRect">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1" name="圆角矩形 10"/>
          <p:cNvSpPr/>
          <p:nvPr/>
        </p:nvSpPr>
        <p:spPr>
          <a:xfrm>
            <a:off x="8073859" y="2025494"/>
            <a:ext cx="674605" cy="971905"/>
          </a:xfrm>
          <a:prstGeom prst="roundRect">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灯片编号占位符 12"/>
          <p:cNvSpPr>
            <a:spLocks noGrp="1"/>
          </p:cNvSpPr>
          <p:nvPr>
            <p:ph type="sldNum" sz="quarter" idx="12"/>
          </p:nvPr>
        </p:nvSpPr>
        <p:spPr>
          <a:xfrm>
            <a:off x="6411908" y="4767263"/>
            <a:ext cx="2133600" cy="273844"/>
          </a:xfrm>
        </p:spPr>
        <p:txBody>
          <a:bodyPr/>
          <a:lstStyle/>
          <a:p>
            <a:fld id="{0C913308-F349-4B6D-A68A-DD1791B4A57B}" type="slidenum">
              <a:rPr lang="zh-CN" altLang="en-US" smtClean="0"/>
              <a:pPr/>
              <a:t>30</a:t>
            </a:fld>
            <a:endParaRPr lang="zh-CN" altLang="en-US"/>
          </a:p>
        </p:txBody>
      </p:sp>
      <p:sp>
        <p:nvSpPr>
          <p:cNvPr id="3" name="内容占位符 2"/>
          <p:cNvSpPr>
            <a:spLocks noGrp="1"/>
          </p:cNvSpPr>
          <p:nvPr>
            <p:ph idx="1"/>
          </p:nvPr>
        </p:nvSpPr>
        <p:spPr>
          <a:xfrm>
            <a:off x="457200" y="1200151"/>
            <a:ext cx="5338936" cy="3023489"/>
          </a:xfrm>
        </p:spPr>
        <p:txBody>
          <a:bodyPr>
            <a:normAutofit fontScale="92500"/>
          </a:bodyPr>
          <a:lstStyle/>
          <a:p>
            <a:pPr marL="342900" lvl="1" indent="-342900">
              <a:buFont typeface="Arial" pitchFamily="34" charset="0"/>
              <a:buChar char="•"/>
            </a:pPr>
            <a:r>
              <a:rPr lang="en-US" altLang="zh-CN" dirty="0">
                <a:solidFill>
                  <a:prstClr val="black"/>
                </a:solidFill>
              </a:rPr>
              <a:t>How to </a:t>
            </a:r>
            <a:r>
              <a:rPr lang="en-US" altLang="zh-CN" i="1" dirty="0">
                <a:solidFill>
                  <a:srgbClr val="FF0000"/>
                </a:solidFill>
              </a:rPr>
              <a:t>select the </a:t>
            </a:r>
            <a:r>
              <a:rPr lang="en-US" altLang="zh-CN" i="1" dirty="0" smtClean="0">
                <a:solidFill>
                  <a:srgbClr val="FF0000"/>
                </a:solidFill>
              </a:rPr>
              <a:t>subsets </a:t>
            </a:r>
            <a:r>
              <a:rPr lang="en-US" altLang="zh-CN" dirty="0">
                <a:solidFill>
                  <a:prstClr val="black"/>
                </a:solidFill>
              </a:rPr>
              <a:t>of parts?</a:t>
            </a:r>
          </a:p>
          <a:p>
            <a:pPr lvl="1"/>
            <a:r>
              <a:rPr lang="en-US" altLang="zh-CN" dirty="0"/>
              <a:t>Avoid spatially large </a:t>
            </a:r>
            <a:r>
              <a:rPr lang="en-US" altLang="zh-CN" dirty="0" smtClean="0"/>
              <a:t>overlap</a:t>
            </a:r>
          </a:p>
          <a:p>
            <a:pPr lvl="1"/>
            <a:endParaRPr lang="en-US" altLang="zh-CN" dirty="0" smtClean="0"/>
          </a:p>
          <a:p>
            <a:pPr lvl="1"/>
            <a:r>
              <a:rPr lang="en-US" altLang="zh-CN" dirty="0"/>
              <a:t>Preserve symmetry </a:t>
            </a:r>
            <a:r>
              <a:rPr lang="en-US" altLang="zh-CN" dirty="0" smtClean="0"/>
              <a:t>constraints</a:t>
            </a:r>
            <a:endParaRPr lang="en-US" altLang="zh-CN" dirty="0"/>
          </a:p>
          <a:p>
            <a:pPr lvl="1"/>
            <a:endParaRPr lang="en-US" altLang="zh-CN" dirty="0" smtClean="0"/>
          </a:p>
          <a:p>
            <a:pPr lvl="1"/>
            <a:r>
              <a:rPr lang="en-US" altLang="zh-CN" dirty="0" smtClean="0"/>
              <a:t>Cover </a:t>
            </a:r>
            <a:r>
              <a:rPr lang="en-US" altLang="zh-CN" dirty="0"/>
              <a:t>all the semantic parts</a:t>
            </a:r>
            <a:endParaRPr lang="zh-CN" altLang="en-US" dirty="0"/>
          </a:p>
        </p:txBody>
      </p:sp>
    </p:spTree>
    <p:extLst>
      <p:ext uri="{BB962C8B-B14F-4D97-AF65-F5344CB8AC3E}">
        <p14:creationId xmlns:p14="http://schemas.microsoft.com/office/powerpoint/2010/main" val="57243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Crossover</a:t>
            </a:r>
            <a:endParaRPr lang="zh-CN" altLang="en-US" sz="4000" dirty="0"/>
          </a:p>
        </p:txBody>
      </p:sp>
      <p:sp>
        <p:nvSpPr>
          <p:cNvPr id="3" name="内容占位符 2"/>
          <p:cNvSpPr>
            <a:spLocks noGrp="1"/>
          </p:cNvSpPr>
          <p:nvPr>
            <p:ph idx="1"/>
          </p:nvPr>
        </p:nvSpPr>
        <p:spPr/>
        <p:txBody>
          <a:bodyPr>
            <a:normAutofit/>
          </a:bodyPr>
          <a:lstStyle/>
          <a:p>
            <a:r>
              <a:rPr lang="en-US" altLang="zh-CN" sz="2800" dirty="0" smtClean="0"/>
              <a:t>Two key problems:</a:t>
            </a:r>
          </a:p>
          <a:p>
            <a:pPr lvl="1"/>
            <a:r>
              <a:rPr lang="en-US" altLang="zh-CN" sz="2400" dirty="0" smtClean="0">
                <a:solidFill>
                  <a:schemeClr val="bg1">
                    <a:lumMod val="75000"/>
                  </a:schemeClr>
                </a:solidFill>
              </a:rPr>
              <a:t>Select proper subsets of parts</a:t>
            </a:r>
          </a:p>
          <a:p>
            <a:pPr lvl="1"/>
            <a:r>
              <a:rPr lang="en-US" altLang="zh-CN" sz="2400" dirty="0" smtClean="0">
                <a:solidFill>
                  <a:srgbClr val="FF0000"/>
                </a:solidFill>
              </a:rPr>
              <a:t>Assemble the selected parts</a:t>
            </a:r>
            <a:endParaRPr lang="zh-CN" altLang="en-US" sz="2400" dirty="0">
              <a:solidFill>
                <a:srgbClr val="FF0000"/>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31</a:t>
            </a:fld>
            <a:endParaRPr lang="zh-CN" alt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383804"/>
            <a:ext cx="2649595" cy="317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040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Crossover</a:t>
            </a:r>
            <a:endParaRPr lang="zh-CN" altLang="en-US" sz="4000" dirty="0"/>
          </a:p>
        </p:txBody>
      </p:sp>
      <p:sp>
        <p:nvSpPr>
          <p:cNvPr id="3" name="内容占位符 2"/>
          <p:cNvSpPr>
            <a:spLocks noGrp="1"/>
          </p:cNvSpPr>
          <p:nvPr>
            <p:ph idx="1"/>
          </p:nvPr>
        </p:nvSpPr>
        <p:spPr>
          <a:xfrm>
            <a:off x="457200" y="1200151"/>
            <a:ext cx="8229600" cy="1515615"/>
          </a:xfrm>
        </p:spPr>
        <p:txBody>
          <a:bodyPr>
            <a:normAutofit fontScale="85000" lnSpcReduction="10000"/>
          </a:bodyPr>
          <a:lstStyle/>
          <a:p>
            <a:pPr marL="342900" lvl="1" indent="-342900">
              <a:buFont typeface="Arial" pitchFamily="34" charset="0"/>
              <a:buChar char="•"/>
            </a:pPr>
            <a:r>
              <a:rPr lang="en-US" altLang="zh-CN" dirty="0"/>
              <a:t>Context-based part placement</a:t>
            </a:r>
          </a:p>
          <a:p>
            <a:pPr lvl="1"/>
            <a:r>
              <a:rPr lang="en-US" altLang="zh-CN" dirty="0"/>
              <a:t>Progressively place parts from source shape into target</a:t>
            </a:r>
          </a:p>
          <a:p>
            <a:pPr lvl="1"/>
            <a:r>
              <a:rPr lang="en-US" altLang="zh-CN" dirty="0"/>
              <a:t>Already placed parts serve as </a:t>
            </a:r>
            <a:r>
              <a:rPr lang="en-US" altLang="zh-CN" dirty="0" smtClean="0"/>
              <a:t>context/constraints</a:t>
            </a:r>
            <a:endParaRPr lang="zh-CN" altLang="en-US" dirty="0"/>
          </a:p>
        </p:txBody>
      </p:sp>
      <p:grpSp>
        <p:nvGrpSpPr>
          <p:cNvPr id="5" name="组合 4"/>
          <p:cNvGrpSpPr>
            <a:grpSpLocks noChangeAspect="1"/>
          </p:cNvGrpSpPr>
          <p:nvPr/>
        </p:nvGrpSpPr>
        <p:grpSpPr>
          <a:xfrm>
            <a:off x="2695202" y="2609180"/>
            <a:ext cx="954103" cy="1828695"/>
            <a:chOff x="1488318" y="896637"/>
            <a:chExt cx="2395362" cy="4591103"/>
          </a:xfrm>
          <a:effectLst>
            <a:outerShdw blurRad="50800" dist="38100" dir="2700000" algn="tl" rotWithShape="0">
              <a:prstClr val="black">
                <a:alpha val="40000"/>
              </a:prstClr>
            </a:outerShdw>
          </a:effectLst>
        </p:grpSpPr>
        <p:sp>
          <p:nvSpPr>
            <p:cNvPr id="19" name="矩形 18"/>
            <p:cNvSpPr/>
            <p:nvPr/>
          </p:nvSpPr>
          <p:spPr>
            <a:xfrm rot="10800000">
              <a:off x="3289589" y="344092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0" name="矩形 19"/>
            <p:cNvSpPr/>
            <p:nvPr/>
          </p:nvSpPr>
          <p:spPr>
            <a:xfrm rot="10800000">
              <a:off x="1488318" y="2952248"/>
              <a:ext cx="2395362" cy="46524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1" name="矩形 20"/>
            <p:cNvSpPr/>
            <p:nvPr/>
          </p:nvSpPr>
          <p:spPr>
            <a:xfrm rot="10800000">
              <a:off x="2025402" y="4248392"/>
              <a:ext cx="1262742" cy="354868"/>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2" name="矩形 21"/>
            <p:cNvSpPr/>
            <p:nvPr/>
          </p:nvSpPr>
          <p:spPr>
            <a:xfrm rot="10800000">
              <a:off x="1626173" y="3440927"/>
              <a:ext cx="399226" cy="2046813"/>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23" name="矩形 22"/>
            <p:cNvSpPr/>
            <p:nvPr/>
          </p:nvSpPr>
          <p:spPr>
            <a:xfrm rot="10800000">
              <a:off x="1626174" y="896637"/>
              <a:ext cx="399226" cy="2046813"/>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grpSp>
        <p:nvGrpSpPr>
          <p:cNvPr id="6" name="组合 5"/>
          <p:cNvGrpSpPr>
            <a:grpSpLocks noChangeAspect="1"/>
          </p:cNvGrpSpPr>
          <p:nvPr/>
        </p:nvGrpSpPr>
        <p:grpSpPr>
          <a:xfrm>
            <a:off x="5428174" y="2778233"/>
            <a:ext cx="1239746" cy="1636197"/>
            <a:chOff x="5169007" y="1281394"/>
            <a:chExt cx="3112492" cy="4107821"/>
          </a:xfrm>
        </p:grpSpPr>
        <p:sp>
          <p:nvSpPr>
            <p:cNvPr id="15" name="矩形 14"/>
            <p:cNvSpPr/>
            <p:nvPr/>
          </p:nvSpPr>
          <p:spPr>
            <a:xfrm rot="11266036">
              <a:off x="5331931" y="3326549"/>
              <a:ext cx="300112" cy="2046813"/>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6" name="矩形 15"/>
            <p:cNvSpPr/>
            <p:nvPr/>
          </p:nvSpPr>
          <p:spPr>
            <a:xfrm rot="10800000">
              <a:off x="5439406" y="1281394"/>
              <a:ext cx="284936" cy="1670851"/>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7" name="矩形 16"/>
            <p:cNvSpPr/>
            <p:nvPr/>
          </p:nvSpPr>
          <p:spPr>
            <a:xfrm rot="10106812">
              <a:off x="7994082" y="3293605"/>
              <a:ext cx="287417" cy="2095610"/>
            </a:xfrm>
            <a:prstGeom prst="rect">
              <a:avLst/>
            </a:prstGeom>
            <a:solidFill>
              <a:srgbClr val="92D050"/>
            </a:solidFill>
            <a:ln w="38100">
              <a:solidFill>
                <a:srgbClr val="FF000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18" name="矩形 17"/>
            <p:cNvSpPr/>
            <p:nvPr/>
          </p:nvSpPr>
          <p:spPr>
            <a:xfrm rot="10800000">
              <a:off x="5169007" y="2952242"/>
              <a:ext cx="3093188" cy="400552"/>
            </a:xfrm>
            <a:prstGeom prst="rect">
              <a:avLst/>
            </a:prstGeom>
            <a:solidFill>
              <a:srgbClr val="92D050"/>
            </a:solidFill>
            <a:ln w="38100">
              <a:solidFill>
                <a:srgbClr val="FF000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sp>
        <p:nvSpPr>
          <p:cNvPr id="7" name="矩形 6"/>
          <p:cNvSpPr/>
          <p:nvPr/>
        </p:nvSpPr>
        <p:spPr>
          <a:xfrm>
            <a:off x="2733158" y="4475896"/>
            <a:ext cx="895823" cy="400110"/>
          </a:xfrm>
          <a:prstGeom prst="rect">
            <a:avLst/>
          </a:prstGeom>
        </p:spPr>
        <p:txBody>
          <a:bodyPr wrap="none">
            <a:spAutoFit/>
          </a:bodyPr>
          <a:lstStyle/>
          <a:p>
            <a:r>
              <a:rPr lang="en-US" altLang="zh-CN" sz="2000" dirty="0" smtClean="0">
                <a:solidFill>
                  <a:prstClr val="black"/>
                </a:solidFill>
                <a:latin typeface="Calibri" pitchFamily="34" charset="0"/>
                <a:cs typeface="Calibri" pitchFamily="34" charset="0"/>
              </a:rPr>
              <a:t>Source</a:t>
            </a:r>
            <a:endParaRPr lang="zh-CN" altLang="en-US" sz="2000" dirty="0">
              <a:latin typeface="Calibri" pitchFamily="34" charset="0"/>
              <a:cs typeface="Calibri" pitchFamily="34" charset="0"/>
            </a:endParaRPr>
          </a:p>
        </p:txBody>
      </p:sp>
      <p:sp>
        <p:nvSpPr>
          <p:cNvPr id="8" name="矩形 7"/>
          <p:cNvSpPr/>
          <p:nvPr/>
        </p:nvSpPr>
        <p:spPr>
          <a:xfrm>
            <a:off x="5661687" y="4475513"/>
            <a:ext cx="830868" cy="400110"/>
          </a:xfrm>
          <a:prstGeom prst="rect">
            <a:avLst/>
          </a:prstGeom>
        </p:spPr>
        <p:txBody>
          <a:bodyPr wrap="none">
            <a:spAutoFit/>
          </a:bodyPr>
          <a:lstStyle/>
          <a:p>
            <a:r>
              <a:rPr lang="en-US" altLang="zh-CN" sz="2000" dirty="0" smtClean="0">
                <a:solidFill>
                  <a:prstClr val="black"/>
                </a:solidFill>
                <a:latin typeface="Calibri" pitchFamily="34" charset="0"/>
                <a:cs typeface="Calibri" pitchFamily="34" charset="0"/>
              </a:rPr>
              <a:t>Target</a:t>
            </a:r>
            <a:endParaRPr lang="zh-CN" altLang="en-US" sz="2000" dirty="0">
              <a:latin typeface="Calibri" pitchFamily="34" charset="0"/>
              <a:cs typeface="Calibri" pitchFamily="34" charset="0"/>
            </a:endParaRPr>
          </a:p>
        </p:txBody>
      </p:sp>
      <p:cxnSp>
        <p:nvCxnSpPr>
          <p:cNvPr id="9" name="曲线连接符 8"/>
          <p:cNvCxnSpPr>
            <a:stCxn id="23" idx="1"/>
          </p:cNvCxnSpPr>
          <p:nvPr/>
        </p:nvCxnSpPr>
        <p:spPr>
          <a:xfrm>
            <a:off x="2909129" y="3016816"/>
            <a:ext cx="2519046" cy="211407"/>
          </a:xfrm>
          <a:prstGeom prst="curvedConnector3">
            <a:avLst>
              <a:gd name="adj1" fmla="val 46339"/>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0" name="曲线连接符 9"/>
          <p:cNvCxnSpPr>
            <a:stCxn id="21" idx="0"/>
          </p:cNvCxnSpPr>
          <p:nvPr/>
        </p:nvCxnSpPr>
        <p:spPr>
          <a:xfrm rot="16200000" flipH="1">
            <a:off x="4070230" y="3175957"/>
            <a:ext cx="458676" cy="2277912"/>
          </a:xfrm>
          <a:prstGeom prst="curvedConnector2">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cxnSp>
        <p:nvCxnSpPr>
          <p:cNvPr id="11" name="曲线连接符 10"/>
          <p:cNvCxnSpPr/>
          <p:nvPr/>
        </p:nvCxnSpPr>
        <p:spPr>
          <a:xfrm>
            <a:off x="2909129" y="3796432"/>
            <a:ext cx="2315952" cy="204048"/>
          </a:xfrm>
          <a:prstGeom prst="curvedConnector3">
            <a:avLst>
              <a:gd name="adj1" fmla="val 50000"/>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sp>
        <p:nvSpPr>
          <p:cNvPr id="12" name="矩形 11"/>
          <p:cNvSpPr/>
          <p:nvPr/>
        </p:nvSpPr>
        <p:spPr>
          <a:xfrm>
            <a:off x="4320081" y="2901232"/>
            <a:ext cx="351378" cy="523220"/>
          </a:xfrm>
          <a:prstGeom prst="rect">
            <a:avLst/>
          </a:prstGeom>
        </p:spPr>
        <p:txBody>
          <a:bodyPr wrap="none">
            <a:spAutoFit/>
          </a:bodyPr>
          <a:lstStyle/>
          <a:p>
            <a:r>
              <a:rPr lang="en-US" altLang="zh-CN" sz="2800" dirty="0" smtClean="0">
                <a:solidFill>
                  <a:srgbClr val="FF0000"/>
                </a:solidFill>
                <a:latin typeface="Calibri" pitchFamily="34" charset="0"/>
                <a:cs typeface="Calibri" pitchFamily="34" charset="0"/>
              </a:rPr>
              <a:t>?</a:t>
            </a:r>
            <a:endParaRPr lang="zh-CN" altLang="en-US" sz="2800" dirty="0">
              <a:solidFill>
                <a:srgbClr val="FF0000"/>
              </a:solidFill>
              <a:latin typeface="Calibri" pitchFamily="34" charset="0"/>
              <a:cs typeface="Calibri" pitchFamily="34" charset="0"/>
            </a:endParaRPr>
          </a:p>
        </p:txBody>
      </p:sp>
      <p:sp>
        <p:nvSpPr>
          <p:cNvPr id="13" name="矩形 12"/>
          <p:cNvSpPr/>
          <p:nvPr/>
        </p:nvSpPr>
        <p:spPr>
          <a:xfrm>
            <a:off x="4296792" y="3691066"/>
            <a:ext cx="351378" cy="523220"/>
          </a:xfrm>
          <a:prstGeom prst="rect">
            <a:avLst/>
          </a:prstGeom>
        </p:spPr>
        <p:txBody>
          <a:bodyPr wrap="none">
            <a:spAutoFit/>
          </a:bodyPr>
          <a:lstStyle/>
          <a:p>
            <a:r>
              <a:rPr lang="en-US" altLang="zh-CN" sz="2800" dirty="0" smtClean="0">
                <a:solidFill>
                  <a:srgbClr val="FF0000"/>
                </a:solidFill>
                <a:latin typeface="Calibri" pitchFamily="34" charset="0"/>
                <a:cs typeface="Calibri" pitchFamily="34" charset="0"/>
              </a:rPr>
              <a:t>?</a:t>
            </a:r>
            <a:endParaRPr lang="zh-CN" altLang="en-US" sz="2800" dirty="0">
              <a:solidFill>
                <a:srgbClr val="FF0000"/>
              </a:solidFill>
              <a:latin typeface="Calibri" pitchFamily="34" charset="0"/>
              <a:cs typeface="Calibri" pitchFamily="34" charset="0"/>
            </a:endParaRPr>
          </a:p>
        </p:txBody>
      </p:sp>
      <p:sp>
        <p:nvSpPr>
          <p:cNvPr id="14" name="矩形 13"/>
          <p:cNvSpPr/>
          <p:nvPr/>
        </p:nvSpPr>
        <p:spPr>
          <a:xfrm>
            <a:off x="4476871" y="4214286"/>
            <a:ext cx="351378" cy="523220"/>
          </a:xfrm>
          <a:prstGeom prst="rect">
            <a:avLst/>
          </a:prstGeom>
        </p:spPr>
        <p:txBody>
          <a:bodyPr wrap="none">
            <a:spAutoFit/>
          </a:bodyPr>
          <a:lstStyle/>
          <a:p>
            <a:r>
              <a:rPr lang="en-US" altLang="zh-CN" sz="2800" dirty="0" smtClean="0">
                <a:solidFill>
                  <a:srgbClr val="FF0000"/>
                </a:solidFill>
                <a:latin typeface="Calibri" pitchFamily="34" charset="0"/>
                <a:cs typeface="Calibri" pitchFamily="34" charset="0"/>
              </a:rPr>
              <a:t>?</a:t>
            </a:r>
            <a:endParaRPr lang="zh-CN" altLang="en-US" sz="2800" dirty="0">
              <a:solidFill>
                <a:srgbClr val="FF0000"/>
              </a:solidFill>
              <a:latin typeface="Calibri" pitchFamily="34" charset="0"/>
              <a:cs typeface="Calibri" pitchFamily="34" charset="0"/>
            </a:endParaRPr>
          </a:p>
        </p:txBody>
      </p:sp>
      <p:sp>
        <p:nvSpPr>
          <p:cNvPr id="29" name="灯片编号占位符 28"/>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extLst>
      <p:ext uri="{BB962C8B-B14F-4D97-AF65-F5344CB8AC3E}">
        <p14:creationId xmlns:p14="http://schemas.microsoft.com/office/powerpoint/2010/main" val="19702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effectLst>
                  <a:outerShdw blurRad="38100" dist="38100" dir="2700000" algn="tl">
                    <a:srgbClr val="000000">
                      <a:alpha val="43137"/>
                    </a:srgbClr>
                  </a:outerShdw>
                </a:effectLst>
              </a:rPr>
              <a:t>Reproduction: Crossover</a:t>
            </a:r>
            <a:endParaRPr lang="zh-CN" altLang="en-US" sz="4000" dirty="0"/>
          </a:p>
        </p:txBody>
      </p:sp>
      <p:sp>
        <p:nvSpPr>
          <p:cNvPr id="3" name="内容占位符 2"/>
          <p:cNvSpPr>
            <a:spLocks noGrp="1"/>
          </p:cNvSpPr>
          <p:nvPr>
            <p:ph idx="1"/>
          </p:nvPr>
        </p:nvSpPr>
        <p:spPr>
          <a:xfrm>
            <a:off x="457200" y="1215519"/>
            <a:ext cx="8229600" cy="924183"/>
          </a:xfrm>
        </p:spPr>
        <p:txBody>
          <a:bodyPr>
            <a:normAutofit fontScale="92500" lnSpcReduction="10000"/>
          </a:bodyPr>
          <a:lstStyle/>
          <a:p>
            <a:pPr marL="342900" lvl="1" indent="-342900">
              <a:buFont typeface="Arial" pitchFamily="34" charset="0"/>
              <a:buChar char="•"/>
            </a:pPr>
            <a:r>
              <a:rPr lang="en-US" altLang="zh-CN" dirty="0"/>
              <a:t>Structure optimization</a:t>
            </a:r>
          </a:p>
          <a:p>
            <a:pPr lvl="1"/>
            <a:r>
              <a:rPr lang="en-US" altLang="zh-CN" dirty="0" smtClean="0"/>
              <a:t>Preserve mutual relations inherited from parents</a:t>
            </a:r>
            <a:endParaRPr lang="zh-CN" altLang="en-US" dirty="0"/>
          </a:p>
        </p:txBody>
      </p:sp>
      <p:grpSp>
        <p:nvGrpSpPr>
          <p:cNvPr id="44" name="组合 43"/>
          <p:cNvGrpSpPr/>
          <p:nvPr/>
        </p:nvGrpSpPr>
        <p:grpSpPr>
          <a:xfrm>
            <a:off x="2695202" y="2537172"/>
            <a:ext cx="3972718" cy="2266826"/>
            <a:chOff x="2695202" y="3649405"/>
            <a:chExt cx="3972718" cy="2266826"/>
          </a:xfrm>
        </p:grpSpPr>
        <p:grpSp>
          <p:nvGrpSpPr>
            <p:cNvPr id="45" name="组合 44"/>
            <p:cNvGrpSpPr>
              <a:grpSpLocks noChangeAspect="1"/>
            </p:cNvGrpSpPr>
            <p:nvPr/>
          </p:nvGrpSpPr>
          <p:grpSpPr>
            <a:xfrm>
              <a:off x="2695202" y="3649405"/>
              <a:ext cx="954103" cy="1828695"/>
              <a:chOff x="1488318" y="896637"/>
              <a:chExt cx="2395362" cy="4591103"/>
            </a:xfrm>
            <a:effectLst>
              <a:outerShdw blurRad="50800" dist="38100" dir="2700000" algn="tl" rotWithShape="0">
                <a:prstClr val="black">
                  <a:alpha val="40000"/>
                </a:prstClr>
              </a:outerShdw>
            </a:effectLst>
          </p:grpSpPr>
          <p:sp>
            <p:nvSpPr>
              <p:cNvPr id="60" name="矩形 59"/>
              <p:cNvSpPr/>
              <p:nvPr/>
            </p:nvSpPr>
            <p:spPr>
              <a:xfrm rot="10800000">
                <a:off x="1488318" y="2952248"/>
                <a:ext cx="2395362" cy="46524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61" name="矩形 60"/>
              <p:cNvSpPr/>
              <p:nvPr/>
            </p:nvSpPr>
            <p:spPr>
              <a:xfrm rot="10800000">
                <a:off x="2025401" y="4248392"/>
                <a:ext cx="1262742" cy="354867"/>
              </a:xfrm>
              <a:prstGeom prst="rect">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62" name="矩形 61"/>
              <p:cNvSpPr/>
              <p:nvPr/>
            </p:nvSpPr>
            <p:spPr>
              <a:xfrm rot="10800000">
                <a:off x="1626172" y="3440926"/>
                <a:ext cx="399227" cy="204681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63" name="矩形 62"/>
              <p:cNvSpPr/>
              <p:nvPr/>
            </p:nvSpPr>
            <p:spPr>
              <a:xfrm rot="10800000">
                <a:off x="1626174" y="89663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59" name="矩形 58"/>
              <p:cNvSpPr/>
              <p:nvPr/>
            </p:nvSpPr>
            <p:spPr>
              <a:xfrm rot="10800000">
                <a:off x="3289589" y="3440927"/>
                <a:ext cx="399226" cy="204681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grpSp>
          <p:nvGrpSpPr>
            <p:cNvPr id="46" name="组合 45"/>
            <p:cNvGrpSpPr>
              <a:grpSpLocks noChangeAspect="1"/>
            </p:cNvGrpSpPr>
            <p:nvPr/>
          </p:nvGrpSpPr>
          <p:grpSpPr>
            <a:xfrm>
              <a:off x="5428174" y="3818458"/>
              <a:ext cx="1239746" cy="1636197"/>
              <a:chOff x="5169007" y="1281394"/>
              <a:chExt cx="3112492" cy="4107821"/>
            </a:xfrm>
          </p:grpSpPr>
          <p:sp>
            <p:nvSpPr>
              <p:cNvPr id="55" name="矩形 54"/>
              <p:cNvSpPr/>
              <p:nvPr/>
            </p:nvSpPr>
            <p:spPr>
              <a:xfrm rot="11266036">
                <a:off x="5331931" y="3326549"/>
                <a:ext cx="300112" cy="2046813"/>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56" name="矩形 55"/>
              <p:cNvSpPr/>
              <p:nvPr/>
            </p:nvSpPr>
            <p:spPr>
              <a:xfrm rot="10800000">
                <a:off x="5439406" y="1281394"/>
                <a:ext cx="284936" cy="1670851"/>
              </a:xfrm>
              <a:prstGeom prst="rect">
                <a:avLst/>
              </a:prstGeom>
              <a:solidFill>
                <a:srgbClr val="92D050"/>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57" name="矩形 56"/>
              <p:cNvSpPr/>
              <p:nvPr/>
            </p:nvSpPr>
            <p:spPr>
              <a:xfrm rot="10106812">
                <a:off x="7994082" y="3293605"/>
                <a:ext cx="287417" cy="2095610"/>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sp>
            <p:nvSpPr>
              <p:cNvPr id="58" name="矩形 57"/>
              <p:cNvSpPr/>
              <p:nvPr/>
            </p:nvSpPr>
            <p:spPr>
              <a:xfrm rot="10800000">
                <a:off x="5169007" y="2952242"/>
                <a:ext cx="3093188" cy="400552"/>
              </a:xfrm>
              <a:prstGeom prst="rect">
                <a:avLst/>
              </a:prstGeom>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Calibri" pitchFamily="34" charset="0"/>
                  <a:cs typeface="Calibri" pitchFamily="34" charset="0"/>
                </a:endParaRPr>
              </a:p>
            </p:txBody>
          </p:sp>
        </p:grpSp>
        <p:sp>
          <p:nvSpPr>
            <p:cNvPr id="47" name="矩形 46"/>
            <p:cNvSpPr/>
            <p:nvPr/>
          </p:nvSpPr>
          <p:spPr>
            <a:xfrm>
              <a:off x="2733158" y="5516121"/>
              <a:ext cx="895823" cy="400110"/>
            </a:xfrm>
            <a:prstGeom prst="rect">
              <a:avLst/>
            </a:prstGeom>
          </p:spPr>
          <p:txBody>
            <a:bodyPr wrap="none">
              <a:spAutoFit/>
            </a:bodyPr>
            <a:lstStyle/>
            <a:p>
              <a:r>
                <a:rPr lang="en-US" altLang="zh-CN" sz="2000" dirty="0" smtClean="0">
                  <a:solidFill>
                    <a:prstClr val="black"/>
                  </a:solidFill>
                  <a:latin typeface="Calibri" pitchFamily="34" charset="0"/>
                  <a:cs typeface="Calibri" pitchFamily="34" charset="0"/>
                </a:rPr>
                <a:t>Source</a:t>
              </a:r>
              <a:endParaRPr lang="zh-CN" altLang="en-US" sz="2000" dirty="0">
                <a:latin typeface="Calibri" pitchFamily="34" charset="0"/>
                <a:cs typeface="Calibri" pitchFamily="34" charset="0"/>
              </a:endParaRPr>
            </a:p>
          </p:txBody>
        </p:sp>
        <p:sp>
          <p:nvSpPr>
            <p:cNvPr id="48" name="矩形 47"/>
            <p:cNvSpPr/>
            <p:nvPr/>
          </p:nvSpPr>
          <p:spPr>
            <a:xfrm>
              <a:off x="5661687" y="5515738"/>
              <a:ext cx="830868" cy="400110"/>
            </a:xfrm>
            <a:prstGeom prst="rect">
              <a:avLst/>
            </a:prstGeom>
          </p:spPr>
          <p:txBody>
            <a:bodyPr wrap="none">
              <a:spAutoFit/>
            </a:bodyPr>
            <a:lstStyle/>
            <a:p>
              <a:r>
                <a:rPr lang="en-US" altLang="zh-CN" sz="2000" dirty="0" smtClean="0">
                  <a:solidFill>
                    <a:prstClr val="black"/>
                  </a:solidFill>
                  <a:latin typeface="Calibri" pitchFamily="34" charset="0"/>
                  <a:cs typeface="Calibri" pitchFamily="34" charset="0"/>
                </a:rPr>
                <a:t>Target</a:t>
              </a:r>
              <a:endParaRPr lang="zh-CN" altLang="en-US" sz="2000" dirty="0">
                <a:latin typeface="Calibri" pitchFamily="34" charset="0"/>
                <a:cs typeface="Calibri" pitchFamily="34" charset="0"/>
              </a:endParaRPr>
            </a:p>
          </p:txBody>
        </p:sp>
      </p:grpSp>
      <p:sp>
        <p:nvSpPr>
          <p:cNvPr id="65" name="矩形 64"/>
          <p:cNvSpPr/>
          <p:nvPr/>
        </p:nvSpPr>
        <p:spPr>
          <a:xfrm rot="10800000">
            <a:off x="5792719" y="3872219"/>
            <a:ext cx="502966" cy="141348"/>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cxnSp>
        <p:nvCxnSpPr>
          <p:cNvPr id="66" name="曲线连接符 65"/>
          <p:cNvCxnSpPr>
            <a:stCxn id="61" idx="0"/>
            <a:endCxn id="65" idx="0"/>
          </p:cNvCxnSpPr>
          <p:nvPr/>
        </p:nvCxnSpPr>
        <p:spPr>
          <a:xfrm rot="16200000" flipH="1">
            <a:off x="4602407" y="2571772"/>
            <a:ext cx="12700" cy="2883590"/>
          </a:xfrm>
          <a:prstGeom prst="curvedConnector3">
            <a:avLst>
              <a:gd name="adj1" fmla="val 4704197"/>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sp>
        <p:nvSpPr>
          <p:cNvPr id="80" name="灯片编号占位符 79"/>
          <p:cNvSpPr>
            <a:spLocks noGrp="1"/>
          </p:cNvSpPr>
          <p:nvPr>
            <p:ph type="sldNum" sz="quarter" idx="12"/>
          </p:nvPr>
        </p:nvSpPr>
        <p:spPr/>
        <p:txBody>
          <a:bodyPr/>
          <a:lstStyle/>
          <a:p>
            <a:fld id="{0C913308-F349-4B6D-A68A-DD1791B4A57B}" type="slidenum">
              <a:rPr lang="zh-CN" altLang="en-US" smtClean="0"/>
              <a:pPr/>
              <a:t>33</a:t>
            </a:fld>
            <a:endParaRPr lang="zh-CN" altLang="en-US"/>
          </a:p>
        </p:txBody>
      </p:sp>
      <p:sp>
        <p:nvSpPr>
          <p:cNvPr id="22" name="矩形 21"/>
          <p:cNvSpPr/>
          <p:nvPr/>
        </p:nvSpPr>
        <p:spPr>
          <a:xfrm rot="10800000">
            <a:off x="5592623" y="3865868"/>
            <a:ext cx="968597" cy="144840"/>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itchFamily="34" charset="0"/>
              <a:cs typeface="Calibri" pitchFamily="34" charset="0"/>
            </a:endParaRPr>
          </a:p>
        </p:txBody>
      </p:sp>
    </p:spTree>
    <p:extLst>
      <p:ext uri="{BB962C8B-B14F-4D97-AF65-F5344CB8AC3E}">
        <p14:creationId xmlns:p14="http://schemas.microsoft.com/office/powerpoint/2010/main" val="25105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139702"/>
            <a:ext cx="8229600" cy="857250"/>
          </a:xfrm>
        </p:spPr>
        <p:txBody>
          <a:bodyPr>
            <a:normAutofit/>
          </a:bodyPr>
          <a:lstStyle/>
          <a:p>
            <a:r>
              <a:rPr lang="en-US" altLang="zh-CN" sz="3600" dirty="0"/>
              <a:t>Context-based part </a:t>
            </a:r>
            <a:r>
              <a:rPr lang="en-US" altLang="zh-CN" sz="3600" dirty="0" smtClean="0"/>
              <a:t>placement</a:t>
            </a:r>
            <a:endParaRPr lang="zh-CN" altLang="en-US" sz="36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extLst>
      <p:ext uri="{BB962C8B-B14F-4D97-AF65-F5344CB8AC3E}">
        <p14:creationId xmlns:p14="http://schemas.microsoft.com/office/powerpoint/2010/main" val="1028672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932576" y="195486"/>
            <a:ext cx="1197681" cy="2295552"/>
            <a:chOff x="1488318" y="896637"/>
            <a:chExt cx="2395362" cy="4591103"/>
          </a:xfrm>
          <a:solidFill>
            <a:schemeClr val="tx2">
              <a:lumMod val="40000"/>
              <a:lumOff val="60000"/>
            </a:schemeClr>
          </a:solidFill>
        </p:grpSpPr>
        <p:sp>
          <p:nvSpPr>
            <p:cNvPr id="5" name="矩形 4"/>
            <p:cNvSpPr/>
            <p:nvPr/>
          </p:nvSpPr>
          <p:spPr>
            <a:xfrm rot="10800000">
              <a:off x="2025402" y="4248392"/>
              <a:ext cx="1262742" cy="354868"/>
            </a:xfrm>
            <a:prstGeom prst="rect">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1626173" y="3440927"/>
              <a:ext cx="399226" cy="2046813"/>
            </a:xfrm>
            <a:prstGeom prst="rect">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1626174" y="896637"/>
              <a:ext cx="399226" cy="2046813"/>
            </a:xfrm>
            <a:prstGeom prst="rect">
              <a:avLst/>
            </a:prstGeom>
            <a:gr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3289589" y="3440927"/>
              <a:ext cx="399226" cy="2046813"/>
            </a:xfrm>
            <a:prstGeom prst="rect">
              <a:avLst/>
            </a:prstGeom>
            <a:grp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0800000">
              <a:off x="1488318" y="2952248"/>
              <a:ext cx="2395362" cy="465244"/>
            </a:xfrm>
            <a:prstGeom prst="rect">
              <a:avLst/>
            </a:prstGeom>
            <a:grp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a:spLocks noChangeAspect="1"/>
          </p:cNvSpPr>
          <p:nvPr/>
        </p:nvSpPr>
        <p:spPr>
          <a:xfrm rot="10106812">
            <a:off x="7459657" y="2250904"/>
            <a:ext cx="229933" cy="1676489"/>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矩形 10"/>
          <p:cNvSpPr>
            <a:spLocks noChangeAspect="1"/>
          </p:cNvSpPr>
          <p:nvPr/>
        </p:nvSpPr>
        <p:spPr>
          <a:xfrm rot="11266036">
            <a:off x="5639436" y="2232215"/>
            <a:ext cx="240090" cy="1637450"/>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矩形 11"/>
          <p:cNvSpPr>
            <a:spLocks noChangeAspect="1"/>
          </p:cNvSpPr>
          <p:nvPr/>
        </p:nvSpPr>
        <p:spPr>
          <a:xfrm rot="10800000">
            <a:off x="5701943" y="616407"/>
            <a:ext cx="227949" cy="1336681"/>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p:cNvSpPr>
            <a:spLocks noChangeAspect="1"/>
          </p:cNvSpPr>
          <p:nvPr/>
        </p:nvSpPr>
        <p:spPr>
          <a:xfrm rot="10800000">
            <a:off x="5561952" y="1962417"/>
            <a:ext cx="2172282" cy="320441"/>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矩形 13"/>
          <p:cNvSpPr>
            <a:spLocks noChangeAspect="1"/>
          </p:cNvSpPr>
          <p:nvPr/>
        </p:nvSpPr>
        <p:spPr>
          <a:xfrm rot="10800000">
            <a:off x="2014879" y="2940824"/>
            <a:ext cx="1010194" cy="283894"/>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a:spLocks noChangeAspect="1"/>
          </p:cNvSpPr>
          <p:nvPr/>
        </p:nvSpPr>
        <p:spPr>
          <a:xfrm rot="10800000">
            <a:off x="2044698" y="2939875"/>
            <a:ext cx="1010194" cy="283894"/>
          </a:xfrm>
          <a:prstGeom prst="rect">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p:nvSpPr>
        <p:spPr>
          <a:xfrm rot="10800000">
            <a:off x="3025480" y="2298436"/>
            <a:ext cx="319381" cy="1637450"/>
          </a:xfrm>
          <a:prstGeom prst="rect">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rot="10800000">
            <a:off x="2015285" y="2933496"/>
            <a:ext cx="1010194" cy="283894"/>
          </a:xfrm>
          <a:prstGeom prst="rect">
            <a:avLst/>
          </a:prstGeom>
          <a:solidFill>
            <a:schemeClr val="tx2">
              <a:lumMod val="40000"/>
              <a:lumOff val="6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a:spLocks noChangeAspect="1"/>
          </p:cNvSpPr>
          <p:nvPr/>
        </p:nvSpPr>
        <p:spPr>
          <a:xfrm rot="10800000">
            <a:off x="1688266" y="2277190"/>
            <a:ext cx="319381" cy="163745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a:spLocks noChangeAspect="1"/>
          </p:cNvSpPr>
          <p:nvPr/>
        </p:nvSpPr>
        <p:spPr>
          <a:xfrm rot="10800000">
            <a:off x="3025480" y="2304998"/>
            <a:ext cx="319381" cy="163745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a:spLocks noChangeAspect="1"/>
          </p:cNvSpPr>
          <p:nvPr/>
        </p:nvSpPr>
        <p:spPr>
          <a:xfrm rot="10800000">
            <a:off x="1692788" y="2282858"/>
            <a:ext cx="319381" cy="1637450"/>
          </a:xfrm>
          <a:prstGeom prst="rect">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a:spLocks noChangeAspect="1"/>
          </p:cNvSpPr>
          <p:nvPr/>
        </p:nvSpPr>
        <p:spPr>
          <a:xfrm rot="10800000">
            <a:off x="1685890" y="2308689"/>
            <a:ext cx="319381" cy="1637450"/>
          </a:xfrm>
          <a:prstGeom prst="rect">
            <a:avLst/>
          </a:prstGeom>
          <a:solidFill>
            <a:schemeClr val="tx2">
              <a:lumMod val="40000"/>
              <a:lumOff val="6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a:spLocks/>
          </p:cNvSpPr>
          <p:nvPr/>
        </p:nvSpPr>
        <p:spPr>
          <a:xfrm rot="10800000">
            <a:off x="1531418" y="1911612"/>
            <a:ext cx="2155826" cy="372195"/>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a:spLocks noChangeAspect="1"/>
          </p:cNvSpPr>
          <p:nvPr/>
        </p:nvSpPr>
        <p:spPr>
          <a:xfrm rot="10800000">
            <a:off x="1692789" y="267544"/>
            <a:ext cx="319381" cy="1637450"/>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a:spLocks noChangeAspect="1"/>
          </p:cNvSpPr>
          <p:nvPr/>
        </p:nvSpPr>
        <p:spPr>
          <a:xfrm rot="10800000">
            <a:off x="1692786" y="266594"/>
            <a:ext cx="319381" cy="1637450"/>
          </a:xfrm>
          <a:prstGeom prst="rect">
            <a:avLst/>
          </a:prstGeom>
          <a:solidFill>
            <a:schemeClr val="bg1">
              <a:lumMod val="85000"/>
            </a:schemeClr>
          </a:solidFill>
          <a:ln w="3810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矩形 24"/>
          <p:cNvSpPr>
            <a:spLocks noChangeAspect="1"/>
          </p:cNvSpPr>
          <p:nvPr/>
        </p:nvSpPr>
        <p:spPr>
          <a:xfrm rot="10800000">
            <a:off x="1685891" y="255514"/>
            <a:ext cx="319381" cy="1637450"/>
          </a:xfrm>
          <a:prstGeom prst="rect">
            <a:avLst/>
          </a:prstGeom>
          <a:solidFill>
            <a:schemeClr val="tx2">
              <a:lumMod val="40000"/>
              <a:lumOff val="6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031703" y="3945786"/>
            <a:ext cx="1036181" cy="461665"/>
          </a:xfrm>
          <a:prstGeom prst="rect">
            <a:avLst/>
          </a:prstGeom>
          <a:noFill/>
        </p:spPr>
        <p:txBody>
          <a:bodyPr wrap="none" rtlCol="0">
            <a:spAutoFit/>
          </a:bodyPr>
          <a:lstStyle/>
          <a:p>
            <a:pPr algn="ctr"/>
            <a:r>
              <a:rPr lang="en-US" altLang="zh-CN" sz="2400" dirty="0" smtClean="0">
                <a:latin typeface="Calibri" pitchFamily="34" charset="0"/>
                <a:cs typeface="Calibri" pitchFamily="34" charset="0"/>
              </a:rPr>
              <a:t>Source</a:t>
            </a:r>
            <a:endParaRPr lang="zh-CN" altLang="en-US" sz="2400" dirty="0">
              <a:latin typeface="Calibri" pitchFamily="34" charset="0"/>
              <a:cs typeface="Calibri" pitchFamily="34" charset="0"/>
            </a:endParaRPr>
          </a:p>
        </p:txBody>
      </p:sp>
      <p:sp>
        <p:nvSpPr>
          <p:cNvPr id="27" name="TextBox 26"/>
          <p:cNvSpPr txBox="1"/>
          <p:nvPr/>
        </p:nvSpPr>
        <p:spPr>
          <a:xfrm>
            <a:off x="6248886" y="3935887"/>
            <a:ext cx="958468" cy="461665"/>
          </a:xfrm>
          <a:prstGeom prst="rect">
            <a:avLst/>
          </a:prstGeom>
          <a:noFill/>
        </p:spPr>
        <p:txBody>
          <a:bodyPr wrap="none" rtlCol="0">
            <a:spAutoFit/>
          </a:bodyPr>
          <a:lstStyle/>
          <a:p>
            <a:pPr algn="ctr"/>
            <a:r>
              <a:rPr lang="en-US" altLang="zh-CN" sz="2400" dirty="0" smtClean="0">
                <a:latin typeface="Calibri" pitchFamily="34" charset="0"/>
                <a:cs typeface="Calibri" pitchFamily="34" charset="0"/>
              </a:rPr>
              <a:t>Target</a:t>
            </a:r>
            <a:endParaRPr lang="zh-CN" altLang="en-US" sz="2400" i="1" dirty="0">
              <a:latin typeface="Calibri" pitchFamily="34" charset="0"/>
              <a:cs typeface="Calibri" pitchFamily="34" charset="0"/>
            </a:endParaRPr>
          </a:p>
        </p:txBody>
      </p:sp>
      <p:sp>
        <p:nvSpPr>
          <p:cNvPr id="28" name="矩形 27"/>
          <p:cNvSpPr>
            <a:spLocks noChangeAspect="1"/>
          </p:cNvSpPr>
          <p:nvPr/>
        </p:nvSpPr>
        <p:spPr>
          <a:xfrm rot="10106812">
            <a:off x="7448642" y="2232794"/>
            <a:ext cx="229933" cy="1676489"/>
          </a:xfrm>
          <a:prstGeom prst="rect">
            <a:avLst/>
          </a:prstGeom>
          <a:solidFill>
            <a:schemeClr val="accent3">
              <a:lumMod val="40000"/>
              <a:lumOff val="60000"/>
            </a:schemeClr>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矩形 28"/>
          <p:cNvSpPr>
            <a:spLocks noChangeAspect="1"/>
          </p:cNvSpPr>
          <p:nvPr/>
        </p:nvSpPr>
        <p:spPr>
          <a:xfrm rot="11266036">
            <a:off x="5633101" y="2228688"/>
            <a:ext cx="240090" cy="1637450"/>
          </a:xfrm>
          <a:prstGeom prst="rect">
            <a:avLst/>
          </a:prstGeom>
          <a:solidFill>
            <a:schemeClr val="bg1">
              <a:lumMod val="85000"/>
            </a:schemeClr>
          </a:solidFill>
          <a:ln w="3810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矩形 29"/>
          <p:cNvSpPr>
            <a:spLocks noChangeAspect="1"/>
          </p:cNvSpPr>
          <p:nvPr/>
        </p:nvSpPr>
        <p:spPr>
          <a:xfrm rot="10800000">
            <a:off x="5706770" y="619208"/>
            <a:ext cx="227949" cy="1336681"/>
          </a:xfrm>
          <a:prstGeom prst="rect">
            <a:avLst/>
          </a:prstGeom>
          <a:solidFill>
            <a:schemeClr val="bg1">
              <a:lumMod val="85000"/>
            </a:schemeClr>
          </a:solidFill>
          <a:ln w="3810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矩形 30"/>
          <p:cNvSpPr>
            <a:spLocks noChangeAspect="1"/>
          </p:cNvSpPr>
          <p:nvPr/>
        </p:nvSpPr>
        <p:spPr>
          <a:xfrm rot="10800000">
            <a:off x="3025479" y="2286370"/>
            <a:ext cx="319382" cy="1637450"/>
          </a:xfrm>
          <a:prstGeom prst="rect">
            <a:avLst/>
          </a:prstGeom>
          <a:solidFill>
            <a:schemeClr val="tx2">
              <a:lumMod val="40000"/>
              <a:lumOff val="60000"/>
            </a:schemeClr>
          </a:solid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a:spLocks noChangeAspect="1"/>
          </p:cNvSpPr>
          <p:nvPr/>
        </p:nvSpPr>
        <p:spPr>
          <a:xfrm rot="10800000">
            <a:off x="5561779" y="1950549"/>
            <a:ext cx="2172282" cy="320441"/>
          </a:xfrm>
          <a:prstGeom prst="rect">
            <a:avLst/>
          </a:prstGeom>
          <a:solidFill>
            <a:schemeClr val="accent3">
              <a:lumMod val="40000"/>
              <a:lumOff val="60000"/>
            </a:schemeClr>
          </a:solidFill>
          <a:ln w="5715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矩形 32"/>
          <p:cNvSpPr>
            <a:spLocks/>
          </p:cNvSpPr>
          <p:nvPr/>
        </p:nvSpPr>
        <p:spPr>
          <a:xfrm rot="10800000">
            <a:off x="1529911" y="1911613"/>
            <a:ext cx="2155826" cy="372195"/>
          </a:xfrm>
          <a:prstGeom prst="rect">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a:spLocks/>
          </p:cNvSpPr>
          <p:nvPr/>
        </p:nvSpPr>
        <p:spPr>
          <a:xfrm rot="10800000">
            <a:off x="1532899" y="1907051"/>
            <a:ext cx="2155827" cy="372195"/>
          </a:xfrm>
          <a:prstGeom prst="rect">
            <a:avLst/>
          </a:prstGeom>
          <a:solidFill>
            <a:schemeClr val="tx2">
              <a:lumMod val="40000"/>
              <a:lumOff val="60000"/>
            </a:schemeClr>
          </a:solid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a:spLocks noChangeAspect="1"/>
          </p:cNvSpPr>
          <p:nvPr/>
        </p:nvSpPr>
        <p:spPr>
          <a:xfrm rot="10800000">
            <a:off x="3025480" y="2295985"/>
            <a:ext cx="319381" cy="1637450"/>
          </a:xfrm>
          <a:prstGeom prst="rect">
            <a:avLst/>
          </a:prstGeom>
          <a:solidFill>
            <a:schemeClr val="tx2">
              <a:lumMod val="40000"/>
              <a:lumOff val="60000"/>
            </a:schemeClr>
          </a:solidFill>
          <a:ln w="571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a:spLocks/>
          </p:cNvSpPr>
          <p:nvPr/>
        </p:nvSpPr>
        <p:spPr>
          <a:xfrm rot="10800000">
            <a:off x="1531133" y="1911612"/>
            <a:ext cx="2155826" cy="372195"/>
          </a:xfrm>
          <a:prstGeom prst="rect">
            <a:avLst/>
          </a:prstGeom>
          <a:solidFill>
            <a:schemeClr val="tx2">
              <a:lumMod val="40000"/>
              <a:lumOff val="60000"/>
            </a:schemeClr>
          </a:solidFill>
          <a:ln w="571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3273820" y="4469006"/>
            <a:ext cx="2796215" cy="461665"/>
          </a:xfrm>
          <a:prstGeom prst="rect">
            <a:avLst/>
          </a:prstGeom>
          <a:noFill/>
        </p:spPr>
        <p:txBody>
          <a:bodyPr wrap="none" rtlCol="0">
            <a:spAutoFit/>
          </a:bodyPr>
          <a:lstStyle/>
          <a:p>
            <a:r>
              <a:rPr lang="en-US" altLang="zh-CN" sz="2400" dirty="0" smtClean="0">
                <a:latin typeface="Calibri" pitchFamily="34" charset="0"/>
                <a:cs typeface="Calibri" pitchFamily="34" charset="0"/>
              </a:rPr>
              <a:t>Boundary controllers</a:t>
            </a:r>
            <a:endParaRPr lang="zh-CN" altLang="en-US" sz="2400" dirty="0">
              <a:latin typeface="Calibri" pitchFamily="34" charset="0"/>
              <a:cs typeface="Calibri" pitchFamily="34" charset="0"/>
            </a:endParaRPr>
          </a:p>
        </p:txBody>
      </p:sp>
      <p:sp>
        <p:nvSpPr>
          <p:cNvPr id="38" name="TextBox 37"/>
          <p:cNvSpPr txBox="1"/>
          <p:nvPr/>
        </p:nvSpPr>
        <p:spPr>
          <a:xfrm>
            <a:off x="3228037" y="4469006"/>
            <a:ext cx="2812693" cy="461665"/>
          </a:xfrm>
          <a:prstGeom prst="rect">
            <a:avLst/>
          </a:prstGeom>
          <a:noFill/>
        </p:spPr>
        <p:txBody>
          <a:bodyPr wrap="none" rtlCol="0">
            <a:spAutoFit/>
          </a:bodyPr>
          <a:lstStyle/>
          <a:p>
            <a:r>
              <a:rPr lang="en-US" altLang="zh-CN" sz="2400" dirty="0" smtClean="0">
                <a:latin typeface="Calibri" pitchFamily="34" charset="0"/>
                <a:cs typeface="Calibri" pitchFamily="34" charset="0"/>
              </a:rPr>
              <a:t>Crossover controllers</a:t>
            </a:r>
            <a:endParaRPr lang="zh-CN" altLang="en-US" sz="2400" dirty="0">
              <a:latin typeface="Calibri" pitchFamily="34" charset="0"/>
              <a:cs typeface="Calibri" pitchFamily="34" charset="0"/>
            </a:endParaRPr>
          </a:p>
        </p:txBody>
      </p:sp>
      <p:grpSp>
        <p:nvGrpSpPr>
          <p:cNvPr id="39" name="组合 38"/>
          <p:cNvGrpSpPr>
            <a:grpSpLocks noChangeAspect="1"/>
          </p:cNvGrpSpPr>
          <p:nvPr/>
        </p:nvGrpSpPr>
        <p:grpSpPr>
          <a:xfrm>
            <a:off x="7068099" y="407697"/>
            <a:ext cx="1365811" cy="2053909"/>
            <a:chOff x="5169013" y="1281394"/>
            <a:chExt cx="2731621" cy="4107818"/>
          </a:xfrm>
          <a:solidFill>
            <a:schemeClr val="accent5">
              <a:lumMod val="40000"/>
              <a:lumOff val="60000"/>
            </a:schemeClr>
          </a:solidFill>
        </p:grpSpPr>
        <p:sp>
          <p:nvSpPr>
            <p:cNvPr id="40" name="矩形 39"/>
            <p:cNvSpPr/>
            <p:nvPr/>
          </p:nvSpPr>
          <p:spPr>
            <a:xfrm rot="11266036">
              <a:off x="5331931" y="3326549"/>
              <a:ext cx="300112" cy="2046813"/>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1" name="矩形 40"/>
            <p:cNvSpPr/>
            <p:nvPr/>
          </p:nvSpPr>
          <p:spPr>
            <a:xfrm rot="10800000">
              <a:off x="5439406" y="1281394"/>
              <a:ext cx="284936" cy="1670851"/>
            </a:xfrm>
            <a:prstGeom prst="rect">
              <a:avLst/>
            </a:prstGeom>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rot="10106812">
              <a:off x="7613218" y="3293601"/>
              <a:ext cx="287416" cy="2095611"/>
            </a:xfrm>
            <a:prstGeom prst="rect">
              <a:avLst/>
            </a:prstGeom>
            <a:solidFill>
              <a:schemeClr val="accent3">
                <a:lumMod val="40000"/>
                <a:lumOff val="60000"/>
              </a:schemeClr>
            </a:solid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矩形 42"/>
            <p:cNvSpPr/>
            <p:nvPr/>
          </p:nvSpPr>
          <p:spPr>
            <a:xfrm rot="10800000">
              <a:off x="5169013" y="2952248"/>
              <a:ext cx="2715353" cy="400551"/>
            </a:xfrm>
            <a:prstGeom prst="rect">
              <a:avLst/>
            </a:prstGeom>
            <a:solidFill>
              <a:schemeClr val="accent3">
                <a:lumMod val="40000"/>
                <a:lumOff val="60000"/>
              </a:schemeClr>
            </a:solid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4" name="TextBox 43"/>
          <p:cNvSpPr txBox="1"/>
          <p:nvPr/>
        </p:nvSpPr>
        <p:spPr>
          <a:xfrm>
            <a:off x="2993836" y="4471193"/>
            <a:ext cx="3003130" cy="461665"/>
          </a:xfrm>
          <a:prstGeom prst="rect">
            <a:avLst/>
          </a:prstGeom>
          <a:noFill/>
        </p:spPr>
        <p:txBody>
          <a:bodyPr wrap="none" rtlCol="0">
            <a:spAutoFit/>
          </a:bodyPr>
          <a:lstStyle/>
          <a:p>
            <a:r>
              <a:rPr lang="en-US" altLang="zh-CN" sz="2400" dirty="0" smtClean="0">
                <a:latin typeface="Calibri" pitchFamily="34" charset="0"/>
                <a:cs typeface="Calibri" pitchFamily="34" charset="0"/>
              </a:rPr>
              <a:t>Place other controllers</a:t>
            </a:r>
            <a:endParaRPr lang="zh-CN" altLang="en-US" sz="2400" dirty="0">
              <a:latin typeface="Calibri" pitchFamily="34" charset="0"/>
              <a:cs typeface="Calibri" pitchFamily="34" charset="0"/>
            </a:endParaRPr>
          </a:p>
        </p:txBody>
      </p:sp>
      <p:sp>
        <p:nvSpPr>
          <p:cNvPr id="45" name="TextBox 44"/>
          <p:cNvSpPr txBox="1"/>
          <p:nvPr/>
        </p:nvSpPr>
        <p:spPr>
          <a:xfrm>
            <a:off x="3228037" y="4469006"/>
            <a:ext cx="2733249" cy="461665"/>
          </a:xfrm>
          <a:prstGeom prst="rect">
            <a:avLst/>
          </a:prstGeom>
          <a:noFill/>
        </p:spPr>
        <p:txBody>
          <a:bodyPr wrap="none" rtlCol="0">
            <a:spAutoFit/>
          </a:bodyPr>
          <a:lstStyle/>
          <a:p>
            <a:r>
              <a:rPr lang="en-US" altLang="zh-CN" sz="2400" dirty="0" smtClean="0">
                <a:latin typeface="Calibri" pitchFamily="34" charset="0"/>
                <a:cs typeface="Calibri" pitchFamily="34" charset="0"/>
              </a:rPr>
              <a:t>Resulting controllers</a:t>
            </a:r>
            <a:endParaRPr lang="zh-CN" altLang="en-US" sz="2400" dirty="0">
              <a:latin typeface="Calibri" pitchFamily="34" charset="0"/>
              <a:cs typeface="Calibri" pitchFamily="34" charset="0"/>
            </a:endParaRPr>
          </a:p>
        </p:txBody>
      </p:sp>
      <p:grpSp>
        <p:nvGrpSpPr>
          <p:cNvPr id="46" name="组合 45"/>
          <p:cNvGrpSpPr/>
          <p:nvPr/>
        </p:nvGrpSpPr>
        <p:grpSpPr>
          <a:xfrm>
            <a:off x="5565383" y="300395"/>
            <a:ext cx="2172282" cy="3623044"/>
            <a:chOff x="5723720" y="1880580"/>
            <a:chExt cx="2172282" cy="3623044"/>
          </a:xfrm>
        </p:grpSpPr>
        <p:sp>
          <p:nvSpPr>
            <p:cNvPr id="47" name="矩形 46"/>
            <p:cNvSpPr>
              <a:spLocks/>
            </p:cNvSpPr>
            <p:nvPr/>
          </p:nvSpPr>
          <p:spPr>
            <a:xfrm rot="10800000">
              <a:off x="6027792" y="4513681"/>
              <a:ext cx="1717330" cy="283894"/>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a:spLocks noChangeAspect="1"/>
            </p:cNvSpPr>
            <p:nvPr/>
          </p:nvSpPr>
          <p:spPr>
            <a:xfrm rot="10800000">
              <a:off x="5787338" y="3836903"/>
              <a:ext cx="319381" cy="1637450"/>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a:spLocks noChangeAspect="1"/>
            </p:cNvSpPr>
            <p:nvPr/>
          </p:nvSpPr>
          <p:spPr>
            <a:xfrm rot="10800000">
              <a:off x="5785624" y="1880580"/>
              <a:ext cx="319381" cy="1637450"/>
            </a:xfrm>
            <a:prstGeom prst="rect">
              <a:avLst/>
            </a:prstGeom>
            <a:solidFill>
              <a:schemeClr val="tx2">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a:spLocks noChangeAspect="1"/>
            </p:cNvSpPr>
            <p:nvPr/>
          </p:nvSpPr>
          <p:spPr>
            <a:xfrm rot="10106812">
              <a:off x="7621425" y="3827135"/>
              <a:ext cx="229933" cy="1676489"/>
            </a:xfrm>
            <a:prstGeom prst="rect">
              <a:avLst/>
            </a:prstGeom>
            <a:solidFill>
              <a:schemeClr val="accent3">
                <a:lumMod val="40000"/>
                <a:lumOff val="6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1" name="矩形 50"/>
            <p:cNvSpPr>
              <a:spLocks noChangeAspect="1"/>
            </p:cNvSpPr>
            <p:nvPr/>
          </p:nvSpPr>
          <p:spPr>
            <a:xfrm rot="10800000">
              <a:off x="5723720" y="3538648"/>
              <a:ext cx="2172282" cy="320441"/>
            </a:xfrm>
            <a:prstGeom prst="rect">
              <a:avLst/>
            </a:prstGeom>
            <a:solidFill>
              <a:schemeClr val="accent3">
                <a:lumMod val="40000"/>
                <a:lumOff val="6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52" name="TextBox 51"/>
          <p:cNvSpPr txBox="1"/>
          <p:nvPr/>
        </p:nvSpPr>
        <p:spPr>
          <a:xfrm>
            <a:off x="2827219" y="4471193"/>
            <a:ext cx="3520772" cy="461665"/>
          </a:xfrm>
          <a:prstGeom prst="rect">
            <a:avLst/>
          </a:prstGeom>
          <a:noFill/>
        </p:spPr>
        <p:txBody>
          <a:bodyPr wrap="none" rtlCol="0">
            <a:spAutoFit/>
          </a:bodyPr>
          <a:lstStyle/>
          <a:p>
            <a:r>
              <a:rPr lang="en-US" altLang="zh-CN" sz="2400" dirty="0" smtClean="0">
                <a:latin typeface="Calibri" pitchFamily="34" charset="0"/>
                <a:cs typeface="Calibri" pitchFamily="34" charset="0"/>
              </a:rPr>
              <a:t>Place boundary controllers</a:t>
            </a:r>
            <a:endParaRPr lang="zh-CN" altLang="en-US" sz="2400" dirty="0">
              <a:latin typeface="Calibri" pitchFamily="34" charset="0"/>
              <a:cs typeface="Calibri" pitchFamily="34" charset="0"/>
            </a:endParaRPr>
          </a:p>
        </p:txBody>
      </p:sp>
      <p:sp>
        <p:nvSpPr>
          <p:cNvPr id="54" name="灯片编号占位符 53"/>
          <p:cNvSpPr>
            <a:spLocks noGrp="1"/>
          </p:cNvSpPr>
          <p:nvPr>
            <p:ph type="sldNum" sz="quarter" idx="12"/>
          </p:nvPr>
        </p:nvSpPr>
        <p:spPr/>
        <p:txBody>
          <a:bodyPr/>
          <a:lstStyle/>
          <a:p>
            <a:fld id="{0C913308-F349-4B6D-A68A-DD1791B4A57B}" type="slidenum">
              <a:rPr lang="zh-CN" altLang="en-US" smtClean="0"/>
              <a:pPr/>
              <a:t>35</a:t>
            </a:fld>
            <a:endParaRPr lang="zh-CN" altLang="en-US"/>
          </a:p>
        </p:txBody>
      </p:sp>
    </p:spTree>
    <p:extLst>
      <p:ext uri="{BB962C8B-B14F-4D97-AF65-F5344CB8AC3E}">
        <p14:creationId xmlns:p14="http://schemas.microsoft.com/office/powerpoint/2010/main" val="207447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childTnLst>
                                </p:cTn>
                              </p:par>
                              <p:par>
                                <p:cTn id="15" presetID="35" presetClass="emph" presetSubtype="0" repeatCount="3000" fill="hold" grpId="1" nodeType="withEffect">
                                  <p:stCondLst>
                                    <p:cond delay="500"/>
                                  </p:stCondLst>
                                  <p:childTnLst>
                                    <p:anim calcmode="discrete" valueType="str">
                                      <p:cBhvr>
                                        <p:cTn id="16" dur="500" fill="hold"/>
                                        <p:tgtEl>
                                          <p:spTgt spid="28"/>
                                        </p:tgtEl>
                                        <p:attrNameLst>
                                          <p:attrName>style.visibility</p:attrName>
                                        </p:attrNameLst>
                                      </p:cBhvr>
                                      <p:tavLst>
                                        <p:tav tm="0">
                                          <p:val>
                                            <p:strVal val="hidden"/>
                                          </p:val>
                                        </p:tav>
                                        <p:tav tm="50000">
                                          <p:val>
                                            <p:strVal val="visible"/>
                                          </p:val>
                                        </p:tav>
                                      </p:tavLst>
                                    </p:anim>
                                  </p:childTnLst>
                                </p:cTn>
                              </p:par>
                              <p:par>
                                <p:cTn id="17" presetID="35" presetClass="emph" presetSubtype="0" repeatCount="3000" fill="hold" grpId="1" nodeType="withEffect">
                                  <p:stCondLst>
                                    <p:cond delay="500"/>
                                  </p:stCondLst>
                                  <p:childTnLst>
                                    <p:anim calcmode="discrete" valueType="str">
                                      <p:cBhvr>
                                        <p:cTn id="18" dur="500" fill="hold"/>
                                        <p:tgtEl>
                                          <p:spTgt spid="32"/>
                                        </p:tgtEl>
                                        <p:attrNameLst>
                                          <p:attrName>style.visibility</p:attrName>
                                        </p:attrNameLst>
                                      </p:cBhvr>
                                      <p:tavLst>
                                        <p:tav tm="0">
                                          <p:val>
                                            <p:strVal val="hidden"/>
                                          </p:val>
                                        </p:tav>
                                        <p:tav tm="50000">
                                          <p:val>
                                            <p:strVal val="visible"/>
                                          </p:val>
                                        </p:tav>
                                      </p:tavLst>
                                    </p:anim>
                                  </p:childTnLst>
                                </p:cTn>
                              </p:par>
                              <p:par>
                                <p:cTn id="19" presetID="35" presetClass="emph" presetSubtype="0" repeatCount="3000" fill="hold" grpId="1" nodeType="withEffect">
                                  <p:stCondLst>
                                    <p:cond delay="500"/>
                                  </p:stCondLst>
                                  <p:childTnLst>
                                    <p:anim calcmode="discrete" valueType="str">
                                      <p:cBhvr>
                                        <p:cTn id="20" dur="500" fill="hold"/>
                                        <p:tgtEl>
                                          <p:spTgt spid="17"/>
                                        </p:tgtEl>
                                        <p:attrNameLst>
                                          <p:attrName>style.visibility</p:attrName>
                                        </p:attrNameLst>
                                      </p:cBhvr>
                                      <p:tavLst>
                                        <p:tav tm="0">
                                          <p:val>
                                            <p:strVal val="hidden"/>
                                          </p:val>
                                        </p:tav>
                                        <p:tav tm="50000">
                                          <p:val>
                                            <p:strVal val="visible"/>
                                          </p:val>
                                        </p:tav>
                                      </p:tavLst>
                                    </p:anim>
                                  </p:childTnLst>
                                </p:cTn>
                              </p:par>
                              <p:par>
                                <p:cTn id="21" presetID="35" presetClass="emph" presetSubtype="0" repeatCount="3000" fill="hold" grpId="1" nodeType="withEffect">
                                  <p:stCondLst>
                                    <p:cond delay="500"/>
                                  </p:stCondLst>
                                  <p:childTnLst>
                                    <p:anim calcmode="discrete" valueType="str">
                                      <p:cBhvr>
                                        <p:cTn id="22" dur="500" fill="hold"/>
                                        <p:tgtEl>
                                          <p:spTgt spid="21"/>
                                        </p:tgtEl>
                                        <p:attrNameLst>
                                          <p:attrName>style.visibility</p:attrName>
                                        </p:attrNameLst>
                                      </p:cBhvr>
                                      <p:tavLst>
                                        <p:tav tm="0">
                                          <p:val>
                                            <p:strVal val="hidden"/>
                                          </p:val>
                                        </p:tav>
                                        <p:tav tm="50000">
                                          <p:val>
                                            <p:strVal val="visible"/>
                                          </p:val>
                                        </p:tav>
                                      </p:tavLst>
                                    </p:anim>
                                  </p:childTnLst>
                                </p:cTn>
                              </p:par>
                              <p:par>
                                <p:cTn id="23" presetID="35" presetClass="emph" presetSubtype="0" repeatCount="3000" fill="hold" grpId="1" nodeType="withEffect">
                                  <p:stCondLst>
                                    <p:cond delay="500"/>
                                  </p:stCondLst>
                                  <p:childTnLst>
                                    <p:anim calcmode="discrete" valueType="str">
                                      <p:cBhvr>
                                        <p:cTn id="24" dur="5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38"/>
                                        </p:tgtEl>
                                        <p:attrNameLst>
                                          <p:attrName>style.visibility</p:attrName>
                                        </p:attrNameLst>
                                      </p:cBhvr>
                                      <p:to>
                                        <p:strVal val="hidden"/>
                                      </p:to>
                                    </p:set>
                                  </p:childTnLst>
                                </p:cTn>
                              </p:par>
                              <p:par>
                                <p:cTn id="36" presetID="35" presetClass="emph" presetSubtype="0" repeatCount="3000" fill="hold" grpId="1" nodeType="withEffect">
                                  <p:stCondLst>
                                    <p:cond delay="0"/>
                                  </p:stCondLst>
                                  <p:childTnLst>
                                    <p:anim calcmode="discrete" valueType="str">
                                      <p:cBhvr>
                                        <p:cTn id="37" dur="500" fill="hold"/>
                                        <p:tgtEl>
                                          <p:spTgt spid="36"/>
                                        </p:tgtEl>
                                        <p:attrNameLst>
                                          <p:attrName>style.visibility</p:attrName>
                                        </p:attrNameLst>
                                      </p:cBhvr>
                                      <p:tavLst>
                                        <p:tav tm="0">
                                          <p:val>
                                            <p:strVal val="hidden"/>
                                          </p:val>
                                        </p:tav>
                                        <p:tav tm="50000">
                                          <p:val>
                                            <p:strVal val="visible"/>
                                          </p:val>
                                        </p:tav>
                                      </p:tavLst>
                                    </p:anim>
                                  </p:childTnLst>
                                </p:cTn>
                              </p:par>
                              <p:par>
                                <p:cTn id="38" presetID="35" presetClass="emph" presetSubtype="0" repeatCount="3000" fill="hold" grpId="1" nodeType="withEffect">
                                  <p:stCondLst>
                                    <p:cond delay="0"/>
                                  </p:stCondLst>
                                  <p:childTnLst>
                                    <p:anim calcmode="discrete" valueType="str">
                                      <p:cBhvr>
                                        <p:cTn id="39" dur="500" fill="hold"/>
                                        <p:tgtEl>
                                          <p:spTgt spid="35"/>
                                        </p:tgtEl>
                                        <p:attrNameLst>
                                          <p:attrName>style.visibility</p:attrName>
                                        </p:attrNameLst>
                                      </p:cBhvr>
                                      <p:tavLst>
                                        <p:tav tm="0">
                                          <p:val>
                                            <p:strVal val="hidden"/>
                                          </p:val>
                                        </p:tav>
                                        <p:tav tm="50000">
                                          <p:val>
                                            <p:strVal val="visible"/>
                                          </p:val>
                                        </p:tav>
                                      </p:tavLst>
                                    </p:anim>
                                  </p:childTnLst>
                                </p:cTn>
                              </p:par>
                              <p:par>
                                <p:cTn id="40" presetID="1"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7"/>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3"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42" presetClass="path" presetSubtype="0" accel="50000" decel="50000" fill="hold" grpId="0" nodeType="withEffect">
                                  <p:stCondLst>
                                    <p:cond delay="0"/>
                                  </p:stCondLst>
                                  <p:childTnLst>
                                    <p:animMotion origin="layout" path="M 5E-6 2.59259E-6 L 0.44098 0.00324 " pathEditMode="relative" rAng="0" ptsTypes="AA">
                                      <p:cBhvr>
                                        <p:cTn id="58" dur="2000" fill="hold"/>
                                        <p:tgtEl>
                                          <p:spTgt spid="34"/>
                                        </p:tgtEl>
                                        <p:attrNameLst>
                                          <p:attrName>ppt_x</p:attrName>
                                          <p:attrName>ppt_y</p:attrName>
                                        </p:attrNameLst>
                                      </p:cBhvr>
                                      <p:rCtr x="22049" y="162"/>
                                    </p:animMotion>
                                  </p:childTnLst>
                                </p:cTn>
                              </p:par>
                              <p:par>
                                <p:cTn id="59" presetID="42" presetClass="path" presetSubtype="0" accel="50000" decel="50000" fill="hold" grpId="0" nodeType="withEffect">
                                  <p:stCondLst>
                                    <p:cond delay="0"/>
                                  </p:stCondLst>
                                  <p:childTnLst>
                                    <p:animMotion origin="layout" path="M -2.22222E-6 1.48148E-6 L 0.48056 -0.0088 " pathEditMode="relative" rAng="0" ptsTypes="AA">
                                      <p:cBhvr>
                                        <p:cTn id="60" dur="2000" fill="hold"/>
                                        <p:tgtEl>
                                          <p:spTgt spid="31"/>
                                        </p:tgtEl>
                                        <p:attrNameLst>
                                          <p:attrName>ppt_x</p:attrName>
                                          <p:attrName>ppt_y</p:attrName>
                                        </p:attrNameLst>
                                      </p:cBhvr>
                                      <p:rCtr x="24028" y="-440"/>
                                    </p:animMotion>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xit" presetSubtype="0" fill="hold" grpId="2" nodeType="withEffect">
                                  <p:stCondLst>
                                    <p:cond delay="0"/>
                                  </p:stCondLst>
                                  <p:childTnLst>
                                    <p:set>
                                      <p:cBhvr>
                                        <p:cTn id="66" dur="1" fill="hold">
                                          <p:stCondLst>
                                            <p:cond delay="0"/>
                                          </p:stCondLst>
                                        </p:cTn>
                                        <p:tgtEl>
                                          <p:spTgt spid="36"/>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35"/>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8" presetClass="emph" presetSubtype="0" fill="hold" grpId="1" nodeType="withEffect">
                                  <p:stCondLst>
                                    <p:cond delay="300"/>
                                  </p:stCondLst>
                                  <p:childTnLst>
                                    <p:animRot by="-690000">
                                      <p:cBhvr>
                                        <p:cTn id="88" dur="2000" fill="hold"/>
                                        <p:tgtEl>
                                          <p:spTgt spid="31"/>
                                        </p:tgtEl>
                                        <p:attrNameLst>
                                          <p:attrName>r</p:attrName>
                                        </p:attrNameLst>
                                      </p:cBhvr>
                                    </p:animRot>
                                  </p:childTnLst>
                                </p:cTn>
                              </p:par>
                              <p:par>
                                <p:cTn id="89" presetID="6" presetClass="emph" presetSubtype="0" decel="50000" fill="hold" grpId="2" nodeType="withEffect">
                                  <p:stCondLst>
                                    <p:cond delay="300"/>
                                  </p:stCondLst>
                                  <p:childTnLst>
                                    <p:animScale>
                                      <p:cBhvr>
                                        <p:cTn id="90" dur="2000" fill="hold"/>
                                        <p:tgtEl>
                                          <p:spTgt spid="31"/>
                                        </p:tgtEl>
                                      </p:cBhvr>
                                      <p:by x="100000" y="110000"/>
                                    </p:animScale>
                                  </p:childTnLst>
                                </p:cTn>
                              </p:par>
                              <p:par>
                                <p:cTn id="91" presetID="6" presetClass="emph" presetSubtype="0" decel="25000" fill="hold" grpId="1" nodeType="withEffect">
                                  <p:stCondLst>
                                    <p:cond delay="300"/>
                                  </p:stCondLst>
                                  <p:childTnLst>
                                    <p:animScale>
                                      <p:cBhvr>
                                        <p:cTn id="92" dur="2000" fill="hold"/>
                                        <p:tgtEl>
                                          <p:spTgt spid="34"/>
                                        </p:tgtEl>
                                      </p:cBhvr>
                                      <p:by x="105000" y="100000"/>
                                    </p:animScale>
                                  </p:childTnLst>
                                </p:cTn>
                              </p:par>
                              <p:par>
                                <p:cTn id="93" presetID="6" presetClass="emph" presetSubtype="0" fill="hold" grpId="2" nodeType="withEffect">
                                  <p:stCondLst>
                                    <p:cond delay="300"/>
                                  </p:stCondLst>
                                  <p:childTnLst>
                                    <p:animScale>
                                      <p:cBhvr>
                                        <p:cTn id="94" dur="2000" fill="hold"/>
                                        <p:tgtEl>
                                          <p:spTgt spid="34"/>
                                        </p:tgtEl>
                                      </p:cBhvr>
                                      <p:by x="100000" y="115000"/>
                                    </p:animScale>
                                  </p:childTnLst>
                                </p:cTn>
                              </p:par>
                              <p:par>
                                <p:cTn id="95" presetID="1" presetClass="exit" presetSubtype="0" fill="hold" grpId="1" nodeType="withEffect">
                                  <p:stCondLst>
                                    <p:cond delay="2300"/>
                                  </p:stCondLst>
                                  <p:childTnLst>
                                    <p:set>
                                      <p:cBhvr>
                                        <p:cTn id="96" dur="1" fill="hold">
                                          <p:stCondLst>
                                            <p:cond delay="0"/>
                                          </p:stCondLst>
                                        </p:cTn>
                                        <p:tgtEl>
                                          <p:spTgt spid="5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2" presetClass="path" presetSubtype="0" decel="50000" fill="hold" grpId="2" nodeType="clickEffect">
                                  <p:stCondLst>
                                    <p:cond delay="0"/>
                                  </p:stCondLst>
                                  <p:childTnLst>
                                    <p:animMotion origin="layout" path="M 1.11111E-6 -2.22222E-6 L 0.42951 0.00394 " pathEditMode="relative" rAng="0" ptsTypes="AA">
                                      <p:cBhvr>
                                        <p:cTn id="100" dur="2000" fill="hold"/>
                                        <p:tgtEl>
                                          <p:spTgt spid="25"/>
                                        </p:tgtEl>
                                        <p:attrNameLst>
                                          <p:attrName>ppt_x</p:attrName>
                                          <p:attrName>ppt_y</p:attrName>
                                        </p:attrNameLst>
                                      </p:cBhvr>
                                      <p:rCtr x="21476" y="185"/>
                                    </p:animMotion>
                                  </p:childTnLst>
                                </p:cTn>
                              </p:par>
                              <p:par>
                                <p:cTn id="101" presetID="1"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par>
                                <p:cTn id="103" presetID="1" presetClass="exit" presetSubtype="0" fill="hold" grpId="1" nodeType="withEffect">
                                  <p:stCondLst>
                                    <p:cond delay="1400"/>
                                  </p:stCondLst>
                                  <p:childTnLst>
                                    <p:set>
                                      <p:cBhvr>
                                        <p:cTn id="104" dur="1" fill="hold">
                                          <p:stCondLst>
                                            <p:cond delay="0"/>
                                          </p:stCondLst>
                                        </p:cTn>
                                        <p:tgtEl>
                                          <p:spTgt spid="30"/>
                                        </p:tgtEl>
                                        <p:attrNameLst>
                                          <p:attrName>style.visibility</p:attrName>
                                        </p:attrNameLst>
                                      </p:cBhvr>
                                      <p:to>
                                        <p:strVal val="hidden"/>
                                      </p:to>
                                    </p:set>
                                  </p:childTnLst>
                                </p:cTn>
                              </p:par>
                              <p:par>
                                <p:cTn id="105" presetID="1" presetClass="entr" presetSubtype="0" fill="hold" grpId="0" nodeType="withEffect">
                                  <p:stCondLst>
                                    <p:cond delay="200"/>
                                  </p:stCondLst>
                                  <p:childTnLst>
                                    <p:set>
                                      <p:cBhvr>
                                        <p:cTn id="106" dur="1" fill="hold">
                                          <p:stCondLst>
                                            <p:cond delay="0"/>
                                          </p:stCondLst>
                                        </p:cTn>
                                        <p:tgtEl>
                                          <p:spTgt spid="24"/>
                                        </p:tgtEl>
                                        <p:attrNameLst>
                                          <p:attrName>style.visibility</p:attrName>
                                        </p:attrNameLst>
                                      </p:cBhvr>
                                      <p:to>
                                        <p:strVal val="visible"/>
                                      </p:to>
                                    </p:set>
                                  </p:childTnLst>
                                </p:cTn>
                              </p:par>
                            </p:childTnLst>
                          </p:cTn>
                        </p:par>
                        <p:par>
                          <p:cTn id="107" fill="hold">
                            <p:stCondLst>
                              <p:cond delay="2000"/>
                            </p:stCondLst>
                            <p:childTnLst>
                              <p:par>
                                <p:cTn id="108" presetID="42" presetClass="path" presetSubtype="0" decel="50000" fill="hold" grpId="2" nodeType="afterEffect">
                                  <p:stCondLst>
                                    <p:cond delay="0"/>
                                  </p:stCondLst>
                                  <p:childTnLst>
                                    <p:animMotion origin="layout" path="M -1.66667E-6 2.22222E-6 L 0.42986 -0.00556 " pathEditMode="relative" rAng="0" ptsTypes="AA">
                                      <p:cBhvr>
                                        <p:cTn id="109" dur="2000" fill="hold"/>
                                        <p:tgtEl>
                                          <p:spTgt spid="21"/>
                                        </p:tgtEl>
                                        <p:attrNameLst>
                                          <p:attrName>ppt_x</p:attrName>
                                          <p:attrName>ppt_y</p:attrName>
                                        </p:attrNameLst>
                                      </p:cBhvr>
                                      <p:rCtr x="21493" y="-278"/>
                                    </p:animMotion>
                                  </p:childTnLst>
                                </p:cTn>
                              </p:par>
                              <p:par>
                                <p:cTn id="110" presetID="1" presetClass="exit" presetSubtype="0" fill="hold" grpId="1" nodeType="withEffect">
                                  <p:stCondLst>
                                    <p:cond delay="1400"/>
                                  </p:stCondLst>
                                  <p:childTnLst>
                                    <p:set>
                                      <p:cBhvr>
                                        <p:cTn id="111" dur="1" fill="hold">
                                          <p:stCondLst>
                                            <p:cond delay="0"/>
                                          </p:stCondLst>
                                        </p:cTn>
                                        <p:tgtEl>
                                          <p:spTgt spid="29"/>
                                        </p:tgtEl>
                                        <p:attrNameLst>
                                          <p:attrName>style.visibility</p:attrName>
                                        </p:attrNameLst>
                                      </p:cBhvr>
                                      <p:to>
                                        <p:strVal val="hidden"/>
                                      </p:to>
                                    </p:set>
                                  </p:childTnLst>
                                </p:cTn>
                              </p:par>
                              <p:par>
                                <p:cTn id="112" presetID="1" presetClass="entr" presetSubtype="0" fill="hold" grpId="0" nodeType="withEffect">
                                  <p:stCondLst>
                                    <p:cond delay="200"/>
                                  </p:stCondLst>
                                  <p:childTnLst>
                                    <p:set>
                                      <p:cBhvr>
                                        <p:cTn id="113" dur="1" fill="hold">
                                          <p:stCondLst>
                                            <p:cond delay="0"/>
                                          </p:stCondLst>
                                        </p:cTn>
                                        <p:tgtEl>
                                          <p:spTgt spid="20"/>
                                        </p:tgtEl>
                                        <p:attrNameLst>
                                          <p:attrName>style.visibility</p:attrName>
                                        </p:attrNameLst>
                                      </p:cBhvr>
                                      <p:to>
                                        <p:strVal val="visible"/>
                                      </p:to>
                                    </p:set>
                                  </p:childTnLst>
                                </p:cTn>
                              </p:par>
                            </p:childTnLst>
                          </p:cTn>
                        </p:par>
                        <p:par>
                          <p:cTn id="114" fill="hold">
                            <p:stCondLst>
                              <p:cond delay="4000"/>
                            </p:stCondLst>
                            <p:childTnLst>
                              <p:par>
                                <p:cTn id="115" presetID="42" presetClass="path" presetSubtype="0" decel="50000" fill="hold" grpId="2" nodeType="afterEffect">
                                  <p:stCondLst>
                                    <p:cond delay="0"/>
                                  </p:stCondLst>
                                  <p:childTnLst>
                                    <p:animMotion origin="layout" path="M 8.33333E-7 -4.44444E-6 L 0.45087 -0.00347 " pathEditMode="relative" rAng="0" ptsTypes="AA">
                                      <p:cBhvr>
                                        <p:cTn id="116" dur="2000" fill="hold"/>
                                        <p:tgtEl>
                                          <p:spTgt spid="17"/>
                                        </p:tgtEl>
                                        <p:attrNameLst>
                                          <p:attrName>ppt_x</p:attrName>
                                          <p:attrName>ppt_y</p:attrName>
                                        </p:attrNameLst>
                                      </p:cBhvr>
                                      <p:rCtr x="22535" y="-185"/>
                                    </p:animMotion>
                                  </p:childTnLst>
                                </p:cTn>
                              </p:par>
                              <p:par>
                                <p:cTn id="117" presetID="1" presetClass="entr" presetSubtype="0" fill="hold" grpId="0" nodeType="withEffect">
                                  <p:stCondLst>
                                    <p:cond delay="500"/>
                                  </p:stCondLst>
                                  <p:childTnLst>
                                    <p:set>
                                      <p:cBhvr>
                                        <p:cTn id="118" dur="1" fill="hold">
                                          <p:stCondLst>
                                            <p:cond delay="0"/>
                                          </p:stCondLst>
                                        </p:cTn>
                                        <p:tgtEl>
                                          <p:spTgt spid="15"/>
                                        </p:tgtEl>
                                        <p:attrNameLst>
                                          <p:attrName>style.visibility</p:attrName>
                                        </p:attrNameLst>
                                      </p:cBhvr>
                                      <p:to>
                                        <p:strVal val="visible"/>
                                      </p:to>
                                    </p:set>
                                  </p:childTnLst>
                                </p:cTn>
                              </p:par>
                              <p:par>
                                <p:cTn id="119" presetID="6" presetClass="emph" presetSubtype="0" decel="50000" fill="hold" grpId="3" nodeType="withEffect">
                                  <p:stCondLst>
                                    <p:cond delay="500"/>
                                  </p:stCondLst>
                                  <p:childTnLst>
                                    <p:animScale>
                                      <p:cBhvr>
                                        <p:cTn id="120" dur="2000" fill="hold"/>
                                        <p:tgtEl>
                                          <p:spTgt spid="17"/>
                                        </p:tgtEl>
                                      </p:cBhvr>
                                      <p:by x="170000" y="100000"/>
                                    </p:animScale>
                                  </p:childTnLst>
                                </p:cTn>
                              </p:par>
                            </p:childTnLst>
                          </p:cTn>
                        </p:par>
                        <p:par>
                          <p:cTn id="121" fill="hold">
                            <p:stCondLst>
                              <p:cond delay="6500"/>
                            </p:stCondLst>
                            <p:childTnLst>
                              <p:par>
                                <p:cTn id="122" presetID="1" presetClass="exit" presetSubtype="0" fill="hold" grpId="4" nodeType="afterEffect">
                                  <p:stCondLst>
                                    <p:cond delay="0"/>
                                  </p:stCondLst>
                                  <p:childTnLst>
                                    <p:set>
                                      <p:cBhvr>
                                        <p:cTn id="123" dur="1" fill="hold">
                                          <p:stCondLst>
                                            <p:cond delay="0"/>
                                          </p:stCondLst>
                                        </p:cTn>
                                        <p:tgtEl>
                                          <p:spTgt spid="34"/>
                                        </p:tgtEl>
                                        <p:attrNameLst>
                                          <p:attrName>style.visibility</p:attrName>
                                        </p:attrNameLst>
                                      </p:cBhvr>
                                      <p:to>
                                        <p:strVal val="hidden"/>
                                      </p:to>
                                    </p:set>
                                  </p:childTnLst>
                                </p:cTn>
                              </p:par>
                              <p:par>
                                <p:cTn id="124" presetID="1" presetClass="entr" presetSubtype="0" fill="hold"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par>
                                <p:cTn id="126" presetID="1" presetClass="exit" presetSubtype="0" fill="hold" grpId="1" nodeType="withEffect">
                                  <p:stCondLst>
                                    <p:cond delay="0"/>
                                  </p:stCondLst>
                                  <p:childTnLst>
                                    <p:set>
                                      <p:cBhvr>
                                        <p:cTn id="127" dur="1" fill="hold">
                                          <p:stCondLst>
                                            <p:cond delay="0"/>
                                          </p:stCondLst>
                                        </p:cTn>
                                        <p:tgtEl>
                                          <p:spTgt spid="44"/>
                                        </p:tgtEl>
                                        <p:attrNameLst>
                                          <p:attrName>style.visibility</p:attrName>
                                        </p:attrNameLst>
                                      </p:cBhvr>
                                      <p:to>
                                        <p:strVal val="hidden"/>
                                      </p:to>
                                    </p:set>
                                  </p:childTnLst>
                                </p:cTn>
                              </p:par>
                              <p:par>
                                <p:cTn id="128" presetID="1" presetClass="exit" presetSubtype="0" fill="hold" grpId="4" nodeType="withEffect">
                                  <p:stCondLst>
                                    <p:cond delay="0"/>
                                  </p:stCondLst>
                                  <p:childTnLst>
                                    <p:set>
                                      <p:cBhvr>
                                        <p:cTn id="129" dur="1" fill="hold">
                                          <p:stCondLst>
                                            <p:cond delay="0"/>
                                          </p:stCondLst>
                                        </p:cTn>
                                        <p:tgtEl>
                                          <p:spTgt spid="31"/>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26"/>
                                        </p:tgtEl>
                                        <p:attrNameLst>
                                          <p:attrName>style.visibility</p:attrName>
                                        </p:attrNameLst>
                                      </p:cBhvr>
                                      <p:to>
                                        <p:strVal val="hidden"/>
                                      </p:to>
                                    </p:set>
                                  </p:childTnLst>
                                </p:cTn>
                              </p:par>
                              <p:par>
                                <p:cTn id="132" presetID="1" presetClass="exit" presetSubtype="0" fill="hold" grpId="0" nodeType="withEffect">
                                  <p:stCondLst>
                                    <p:cond delay="0"/>
                                  </p:stCondLst>
                                  <p:childTnLst>
                                    <p:set>
                                      <p:cBhvr>
                                        <p:cTn id="133" dur="1" fill="hold">
                                          <p:stCondLst>
                                            <p:cond delay="0"/>
                                          </p:stCondLst>
                                        </p:cTn>
                                        <p:tgtEl>
                                          <p:spTgt spid="27"/>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33"/>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24"/>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20"/>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15"/>
                                        </p:tgtEl>
                                        <p:attrNameLst>
                                          <p:attrName>style.visibility</p:attrName>
                                        </p:attrNameLst>
                                      </p:cBhvr>
                                      <p:to>
                                        <p:strVal val="hidden"/>
                                      </p:to>
                                    </p:set>
                                  </p:childTnLst>
                                </p:cTn>
                              </p:par>
                              <p:par>
                                <p:cTn id="144" presetID="1" presetClass="exit" presetSubtype="0" fill="hold" grpId="2" nodeType="withEffect">
                                  <p:stCondLst>
                                    <p:cond delay="0"/>
                                  </p:stCondLst>
                                  <p:childTnLst>
                                    <p:set>
                                      <p:cBhvr>
                                        <p:cTn id="145" dur="1" fill="hold">
                                          <p:stCondLst>
                                            <p:cond delay="0"/>
                                          </p:stCondLst>
                                        </p:cTn>
                                        <p:tgtEl>
                                          <p:spTgt spid="28"/>
                                        </p:tgtEl>
                                        <p:attrNameLst>
                                          <p:attrName>style.visibility</p:attrName>
                                        </p:attrNameLst>
                                      </p:cBhvr>
                                      <p:to>
                                        <p:strVal val="hidden"/>
                                      </p:to>
                                    </p:set>
                                  </p:childTnLst>
                                </p:cTn>
                              </p:par>
                              <p:par>
                                <p:cTn id="146" presetID="1" presetClass="exit" presetSubtype="0" fill="hold" grpId="2" nodeType="withEffect">
                                  <p:stCondLst>
                                    <p:cond delay="0"/>
                                  </p:stCondLst>
                                  <p:childTnLst>
                                    <p:set>
                                      <p:cBhvr>
                                        <p:cTn id="147" dur="1" fill="hold">
                                          <p:stCondLst>
                                            <p:cond delay="0"/>
                                          </p:stCondLst>
                                        </p:cTn>
                                        <p:tgtEl>
                                          <p:spTgt spid="32"/>
                                        </p:tgtEl>
                                        <p:attrNameLst>
                                          <p:attrName>style.visibility</p:attrName>
                                        </p:attrNameLst>
                                      </p:cBhvr>
                                      <p:to>
                                        <p:strVal val="hidden"/>
                                      </p:to>
                                    </p:set>
                                  </p:childTnLst>
                                </p:cTn>
                              </p:par>
                              <p:par>
                                <p:cTn id="148" presetID="1" presetClass="exit" presetSubtype="0" fill="hold" grpId="4" nodeType="withEffect">
                                  <p:stCondLst>
                                    <p:cond delay="0"/>
                                  </p:stCondLst>
                                  <p:childTnLst>
                                    <p:set>
                                      <p:cBhvr>
                                        <p:cTn id="149" dur="1" fill="hold">
                                          <p:stCondLst>
                                            <p:cond delay="0"/>
                                          </p:stCondLst>
                                        </p:cTn>
                                        <p:tgtEl>
                                          <p:spTgt spid="17"/>
                                        </p:tgtEl>
                                        <p:attrNameLst>
                                          <p:attrName>style.visibility</p:attrName>
                                        </p:attrNameLst>
                                      </p:cBhvr>
                                      <p:to>
                                        <p:strVal val="hidden"/>
                                      </p:to>
                                    </p:set>
                                  </p:childTnLst>
                                </p:cTn>
                              </p:par>
                              <p:par>
                                <p:cTn id="150" presetID="1" presetClass="exit" presetSubtype="0" fill="hold" grpId="3" nodeType="withEffect">
                                  <p:stCondLst>
                                    <p:cond delay="0"/>
                                  </p:stCondLst>
                                  <p:childTnLst>
                                    <p:set>
                                      <p:cBhvr>
                                        <p:cTn id="151" dur="1" fill="hold">
                                          <p:stCondLst>
                                            <p:cond delay="0"/>
                                          </p:stCondLst>
                                        </p:cTn>
                                        <p:tgtEl>
                                          <p:spTgt spid="21"/>
                                        </p:tgtEl>
                                        <p:attrNameLst>
                                          <p:attrName>style.visibility</p:attrName>
                                        </p:attrNameLst>
                                      </p:cBhvr>
                                      <p:to>
                                        <p:strVal val="hidden"/>
                                      </p:to>
                                    </p:set>
                                  </p:childTnLst>
                                </p:cTn>
                              </p:par>
                              <p:par>
                                <p:cTn id="152" presetID="1" presetClass="exit" presetSubtype="0" fill="hold" grpId="3" nodeType="withEffect">
                                  <p:stCondLst>
                                    <p:cond delay="0"/>
                                  </p:stCondLst>
                                  <p:childTnLst>
                                    <p:set>
                                      <p:cBhvr>
                                        <p:cTn id="153" dur="1" fill="hold">
                                          <p:stCondLst>
                                            <p:cond delay="0"/>
                                          </p:stCondLst>
                                        </p:cTn>
                                        <p:tgtEl>
                                          <p:spTgt spid="25"/>
                                        </p:tgtEl>
                                        <p:attrNameLst>
                                          <p:attrName>style.visibility</p:attrName>
                                        </p:attrNameLst>
                                      </p:cBhvr>
                                      <p:to>
                                        <p:strVal val="hidden"/>
                                      </p:to>
                                    </p:set>
                                  </p:childTnLst>
                                </p:cTn>
                              </p:par>
                            </p:childTnLst>
                          </p:cTn>
                        </p:par>
                        <p:par>
                          <p:cTn id="154" fill="hold">
                            <p:stCondLst>
                              <p:cond delay="6500"/>
                            </p:stCondLst>
                            <p:childTnLst>
                              <p:par>
                                <p:cTn id="155" presetID="42" presetClass="path" presetSubtype="0" accel="50000" decel="50000" fill="hold" nodeType="afterEffect">
                                  <p:stCondLst>
                                    <p:cond delay="0"/>
                                  </p:stCondLst>
                                  <p:childTnLst>
                                    <p:animMotion origin="layout" path="M -0.00069 -0.00046 L -0.22899 0.06273 " pathEditMode="relative" rAng="0" ptsTypes="AA">
                                      <p:cBhvr>
                                        <p:cTn id="156" dur="2000" fill="hold"/>
                                        <p:tgtEl>
                                          <p:spTgt spid="46"/>
                                        </p:tgtEl>
                                        <p:attrNameLst>
                                          <p:attrName>ppt_x</p:attrName>
                                          <p:attrName>ppt_y</p:attrName>
                                        </p:attrNameLst>
                                      </p:cBhvr>
                                      <p:rCtr x="-11424" y="3148"/>
                                    </p:animMotion>
                                  </p:childTnLst>
                                </p:cTn>
                              </p:par>
                              <p:par>
                                <p:cTn id="157" presetID="1" presetClass="entr" presetSubtype="0" fill="hold" nodeType="withEffect">
                                  <p:stCondLst>
                                    <p:cond delay="0"/>
                                  </p:stCondLst>
                                  <p:childTnLst>
                                    <p:set>
                                      <p:cBhvr>
                                        <p:cTn id="158" dur="1" fill="hold">
                                          <p:stCondLst>
                                            <p:cond delay="0"/>
                                          </p:stCondLst>
                                        </p:cTn>
                                        <p:tgtEl>
                                          <p:spTgt spid="45">
                                            <p:txEl>
                                              <p:pRg st="0" end="0"/>
                                            </p:txEl>
                                          </p:spTgt>
                                        </p:tgtEl>
                                        <p:attrNameLst>
                                          <p:attrName>style.visibility</p:attrName>
                                        </p:attrNameLst>
                                      </p:cBhvr>
                                      <p:to>
                                        <p:strVal val="visible"/>
                                      </p:to>
                                    </p:set>
                                  </p:childTnLst>
                                </p:cTn>
                              </p:par>
                            </p:childTnLst>
                          </p:cTn>
                        </p:par>
                        <p:par>
                          <p:cTn id="159" fill="hold">
                            <p:stCondLst>
                              <p:cond delay="8500"/>
                            </p:stCondLst>
                            <p:childTnLst>
                              <p:par>
                                <p:cTn id="160" presetID="10" presetClass="entr" presetSubtype="0" fill="hold" nodeType="afterEffect">
                                  <p:stCondLst>
                                    <p:cond delay="0"/>
                                  </p:stCondLst>
                                  <p:childTnLst>
                                    <p:set>
                                      <p:cBhvr>
                                        <p:cTn id="161" dur="1" fill="hold">
                                          <p:stCondLst>
                                            <p:cond delay="0"/>
                                          </p:stCondLst>
                                        </p:cTn>
                                        <p:tgtEl>
                                          <p:spTgt spid="39"/>
                                        </p:tgtEl>
                                        <p:attrNameLst>
                                          <p:attrName>style.visibility</p:attrName>
                                        </p:attrNameLst>
                                      </p:cBhvr>
                                      <p:to>
                                        <p:strVal val="visible"/>
                                      </p:to>
                                    </p:set>
                                    <p:animEffect transition="in" filter="fade">
                                      <p:cBhvr>
                                        <p:cTn id="162" dur="500"/>
                                        <p:tgtEl>
                                          <p:spTgt spid="39"/>
                                        </p:tgtEl>
                                      </p:cBhvr>
                                    </p:animEffect>
                                  </p:childTnLst>
                                </p:cTn>
                              </p:par>
                              <p:par>
                                <p:cTn id="163" presetID="10" presetClass="entr" presetSubtype="0" fill="hold" nodeType="withEffect">
                                  <p:stCondLst>
                                    <p:cond delay="0"/>
                                  </p:stCondLst>
                                  <p:childTnLst>
                                    <p:set>
                                      <p:cBhvr>
                                        <p:cTn id="164" dur="1" fill="hold">
                                          <p:stCondLst>
                                            <p:cond delay="0"/>
                                          </p:stCondLst>
                                        </p:cTn>
                                        <p:tgtEl>
                                          <p:spTgt spid="4"/>
                                        </p:tgtEl>
                                        <p:attrNameLst>
                                          <p:attrName>style.visibility</p:attrName>
                                        </p:attrNameLst>
                                      </p:cBhvr>
                                      <p:to>
                                        <p:strVal val="visible"/>
                                      </p:to>
                                    </p:set>
                                    <p:animEffect transition="in" filter="fade">
                                      <p:cBhvr>
                                        <p:cTn id="1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5" grpId="1" animBg="1"/>
      <p:bldP spid="16" grpId="0" animBg="1"/>
      <p:bldP spid="16" grpId="1" animBg="1"/>
      <p:bldP spid="17" grpId="0" animBg="1"/>
      <p:bldP spid="17" grpId="1" animBg="1"/>
      <p:bldP spid="17" grpId="2" animBg="1"/>
      <p:bldP spid="17" grpId="3" animBg="1"/>
      <p:bldP spid="17" grpId="4" animBg="1"/>
      <p:bldP spid="18" grpId="0" animBg="1"/>
      <p:bldP spid="19" grpId="0" animBg="1"/>
      <p:bldP spid="20" grpId="0" animBg="1"/>
      <p:bldP spid="20" grpId="1" animBg="1"/>
      <p:bldP spid="21" grpId="0" animBg="1"/>
      <p:bldP spid="21" grpId="1" animBg="1"/>
      <p:bldP spid="21" grpId="2" animBg="1"/>
      <p:bldP spid="21" grpId="3" animBg="1"/>
      <p:bldP spid="22" grpId="0" animBg="1"/>
      <p:bldP spid="23" grpId="0" animBg="1"/>
      <p:bldP spid="24" grpId="0" animBg="1"/>
      <p:bldP spid="24" grpId="1" animBg="1"/>
      <p:bldP spid="25" grpId="0" animBg="1"/>
      <p:bldP spid="25" grpId="1" animBg="1"/>
      <p:bldP spid="25" grpId="2" animBg="1"/>
      <p:bldP spid="25" grpId="3" animBg="1"/>
      <p:bldP spid="26" grpId="0"/>
      <p:bldP spid="27" grpId="0"/>
      <p:bldP spid="28" grpId="0" animBg="1"/>
      <p:bldP spid="28" grpId="1" animBg="1"/>
      <p:bldP spid="28" grpId="2" animBg="1"/>
      <p:bldP spid="29" grpId="0" animBg="1"/>
      <p:bldP spid="29" grpId="1" animBg="1"/>
      <p:bldP spid="30" grpId="0" animBg="1"/>
      <p:bldP spid="30" grpId="1" animBg="1"/>
      <p:bldP spid="31" grpId="0" animBg="1"/>
      <p:bldP spid="31" grpId="1" animBg="1"/>
      <p:bldP spid="31" grpId="2" animBg="1"/>
      <p:bldP spid="31" grpId="3" animBg="1"/>
      <p:bldP spid="31" grpId="4" animBg="1"/>
      <p:bldP spid="32" grpId="0" animBg="1"/>
      <p:bldP spid="32" grpId="1" animBg="1"/>
      <p:bldP spid="32" grpId="2" animBg="1"/>
      <p:bldP spid="33" grpId="0" animBg="1"/>
      <p:bldP spid="33" grpId="1" animBg="1"/>
      <p:bldP spid="34" grpId="0" animBg="1"/>
      <p:bldP spid="34" grpId="1" animBg="1"/>
      <p:bldP spid="34" grpId="2" animBg="1"/>
      <p:bldP spid="34" grpId="3" animBg="1"/>
      <p:bldP spid="34" grpId="4" animBg="1"/>
      <p:bldP spid="35" grpId="0" animBg="1"/>
      <p:bldP spid="35" grpId="1" animBg="1"/>
      <p:bldP spid="35" grpId="2" animBg="1"/>
      <p:bldP spid="36" grpId="0" animBg="1"/>
      <p:bldP spid="36" grpId="1" animBg="1"/>
      <p:bldP spid="36" grpId="2" animBg="1"/>
      <p:bldP spid="37" grpId="0"/>
      <p:bldP spid="37" grpId="1"/>
      <p:bldP spid="38" grpId="0"/>
      <p:bldP spid="38" grpId="1"/>
      <p:bldP spid="44" grpId="0"/>
      <p:bldP spid="44" grpId="1"/>
      <p:bldP spid="52" grpId="0"/>
      <p:bldP spid="5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Reproduction: </a:t>
            </a:r>
            <a:r>
              <a:rPr lang="en-US" altLang="zh-CN" dirty="0" smtClean="0"/>
              <a:t>Mutation</a:t>
            </a:r>
            <a:endParaRPr lang="zh-CN" altLang="en-US" dirty="0"/>
          </a:p>
        </p:txBody>
      </p:sp>
      <p:sp>
        <p:nvSpPr>
          <p:cNvPr id="3" name="内容占位符 2"/>
          <p:cNvSpPr>
            <a:spLocks noGrp="1"/>
          </p:cNvSpPr>
          <p:nvPr>
            <p:ph idx="1"/>
          </p:nvPr>
        </p:nvSpPr>
        <p:spPr/>
        <p:txBody>
          <a:bodyPr/>
          <a:lstStyle/>
          <a:p>
            <a:pPr marL="342900" lvl="1" indent="-342900">
              <a:buFont typeface="Arial" pitchFamily="34" charset="0"/>
              <a:buChar char="•"/>
            </a:pPr>
            <a:r>
              <a:rPr lang="en-US" altLang="zh-CN" dirty="0"/>
              <a:t>Part warping </a:t>
            </a:r>
            <a:r>
              <a:rPr lang="en-US" altLang="zh-CN" dirty="0" smtClean="0"/>
              <a:t>based on the </a:t>
            </a:r>
            <a:r>
              <a:rPr lang="en-US" altLang="zh-CN" dirty="0"/>
              <a:t>controller </a:t>
            </a:r>
            <a:r>
              <a:rPr lang="en-US" altLang="zh-CN" dirty="0" smtClean="0"/>
              <a:t>setting</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96" y="1729908"/>
            <a:ext cx="1654942" cy="249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831992"/>
            <a:ext cx="1874324" cy="224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2804994"/>
            <a:ext cx="2327021" cy="215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1544" y="2786486"/>
            <a:ext cx="2072875" cy="219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a:xfrm>
            <a:off x="1830773" y="3054708"/>
            <a:ext cx="393129" cy="331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extLst>
      <p:ext uri="{BB962C8B-B14F-4D97-AF65-F5344CB8AC3E}">
        <p14:creationId xmlns:p14="http://schemas.microsoft.com/office/powerpoint/2010/main" val="5466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Reproduction: Mutation</a:t>
            </a:r>
            <a:endParaRPr lang="zh-CN" altLang="en-US" dirty="0"/>
          </a:p>
        </p:txBody>
      </p:sp>
      <p:sp>
        <p:nvSpPr>
          <p:cNvPr id="3" name="内容占位符 2"/>
          <p:cNvSpPr>
            <a:spLocks noGrp="1"/>
          </p:cNvSpPr>
          <p:nvPr>
            <p:ph idx="1"/>
          </p:nvPr>
        </p:nvSpPr>
        <p:spPr>
          <a:xfrm>
            <a:off x="457200" y="1200151"/>
            <a:ext cx="8229600" cy="723527"/>
          </a:xfrm>
        </p:spPr>
        <p:txBody>
          <a:bodyPr/>
          <a:lstStyle/>
          <a:p>
            <a:pPr marL="342900" lvl="1" indent="-342900">
              <a:buFont typeface="Arial" pitchFamily="34" charset="0"/>
              <a:buChar char="•"/>
            </a:pPr>
            <a:r>
              <a:rPr lang="en-US" altLang="zh-CN" dirty="0" smtClean="0"/>
              <a:t>Deformation of a part </a:t>
            </a:r>
            <a:r>
              <a:rPr lang="en-US" altLang="zh-CN" dirty="0"/>
              <a:t>is learned from </a:t>
            </a:r>
            <a:r>
              <a:rPr lang="en-US" altLang="zh-CN" dirty="0" smtClean="0"/>
              <a:t>the input set</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67694"/>
            <a:ext cx="5874650" cy="2205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382662" y="4371950"/>
            <a:ext cx="4332378" cy="400110"/>
          </a:xfrm>
          <a:prstGeom prst="rect">
            <a:avLst/>
          </a:prstGeom>
        </p:spPr>
        <p:txBody>
          <a:bodyPr wrap="square">
            <a:spAutoFit/>
          </a:bodyPr>
          <a:lstStyle/>
          <a:p>
            <a:pPr algn="ctr"/>
            <a:r>
              <a:rPr lang="en-US" altLang="zh-CN" sz="2000" dirty="0" smtClean="0">
                <a:latin typeface="Calibri" pitchFamily="34" charset="0"/>
                <a:cs typeface="Calibri" pitchFamily="34" charset="0"/>
              </a:rPr>
              <a:t>[</a:t>
            </a:r>
            <a:r>
              <a:rPr lang="en-US" altLang="zh-CN" sz="2000" dirty="0" err="1" smtClean="0">
                <a:latin typeface="Calibri" pitchFamily="34" charset="0"/>
                <a:cs typeface="Calibri" pitchFamily="34" charset="0"/>
              </a:rPr>
              <a:t>Ovsjanikov</a:t>
            </a:r>
            <a:r>
              <a:rPr lang="en-US" altLang="zh-CN" sz="2000" dirty="0" smtClean="0">
                <a:latin typeface="Calibri" pitchFamily="34" charset="0"/>
                <a:cs typeface="Calibri" pitchFamily="34" charset="0"/>
              </a:rPr>
              <a:t> et al. SIGGRAPH 2011]</a:t>
            </a:r>
            <a:endParaRPr lang="en-US" altLang="zh-CN" sz="2000" dirty="0">
              <a:latin typeface="Calibri" pitchFamily="34" charset="0"/>
              <a:cs typeface="Calibri" pitchFamily="34"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37</a:t>
            </a:fld>
            <a:endParaRPr lang="zh-CN" altLang="en-US"/>
          </a:p>
        </p:txBody>
      </p:sp>
    </p:spTree>
    <p:extLst>
      <p:ext uri="{BB962C8B-B14F-4D97-AF65-F5344CB8AC3E}">
        <p14:creationId xmlns:p14="http://schemas.microsoft.com/office/powerpoint/2010/main" val="33151475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grpSp>
        <p:nvGrpSpPr>
          <p:cNvPr id="4" name="组合 3"/>
          <p:cNvGrpSpPr/>
          <p:nvPr/>
        </p:nvGrpSpPr>
        <p:grpSpPr>
          <a:xfrm>
            <a:off x="1753132" y="1158083"/>
            <a:ext cx="5651861" cy="3372227"/>
            <a:chOff x="899592" y="1975463"/>
            <a:chExt cx="7416824" cy="4425306"/>
          </a:xfrm>
        </p:grpSpPr>
        <p:grpSp>
          <p:nvGrpSpPr>
            <p:cNvPr id="5" name="组合 4"/>
            <p:cNvGrpSpPr/>
            <p:nvPr/>
          </p:nvGrpSpPr>
          <p:grpSpPr>
            <a:xfrm>
              <a:off x="899592" y="2924944"/>
              <a:ext cx="7416824" cy="3475825"/>
              <a:chOff x="899592" y="2924944"/>
              <a:chExt cx="7416824" cy="3475825"/>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24944"/>
                <a:ext cx="7416824" cy="278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924711" y="5877272"/>
                <a:ext cx="1467172" cy="523497"/>
              </a:xfrm>
              <a:prstGeom prst="rect">
                <a:avLst/>
              </a:prstGeom>
            </p:spPr>
            <p:txBody>
              <a:bodyPr wrap="none">
                <a:spAutoFit/>
              </a:bodyPr>
              <a:lstStyle/>
              <a:p>
                <a:pPr algn="ctr"/>
                <a:r>
                  <a:rPr lang="en-US" altLang="zh-CN" sz="2400" dirty="0" smtClean="0">
                    <a:latin typeface="Calibri" pitchFamily="34" charset="0"/>
                    <a:cs typeface="Calibri" pitchFamily="34" charset="0"/>
                  </a:rPr>
                  <a:t>Input set</a:t>
                </a:r>
                <a:endParaRPr lang="zh-CN" altLang="en-US" sz="2400" dirty="0">
                  <a:latin typeface="Calibri" pitchFamily="34" charset="0"/>
                  <a:cs typeface="Calibri" pitchFamily="34" charset="0"/>
                </a:endParaRPr>
              </a:p>
            </p:txBody>
          </p:sp>
        </p:grpSp>
        <p:sp>
          <p:nvSpPr>
            <p:cNvPr id="6" name="矩形 5"/>
            <p:cNvSpPr/>
            <p:nvPr/>
          </p:nvSpPr>
          <p:spPr>
            <a:xfrm>
              <a:off x="3818201" y="1975463"/>
              <a:ext cx="1450813" cy="523497"/>
            </a:xfrm>
            <a:prstGeom prst="rect">
              <a:avLst/>
            </a:prstGeom>
          </p:spPr>
          <p:txBody>
            <a:bodyPr wrap="none">
              <a:spAutoFit/>
            </a:bodyPr>
            <a:lstStyle/>
            <a:p>
              <a:pPr algn="ctr"/>
              <a:r>
                <a:rPr lang="en-US" altLang="zh-CN" sz="2400" dirty="0" smtClean="0">
                  <a:solidFill>
                    <a:prstClr val="black"/>
                  </a:solidFill>
                  <a:latin typeface="Calibri" pitchFamily="34" charset="0"/>
                  <a:cs typeface="Calibri" pitchFamily="34" charset="0"/>
                </a:rPr>
                <a:t>Chair set</a:t>
              </a:r>
              <a:endParaRPr lang="zh-CN" altLang="en-US" sz="2400" dirty="0">
                <a:latin typeface="Calibri" pitchFamily="34" charset="0"/>
                <a:cs typeface="Calibri" pitchFamily="34" charset="0"/>
              </a:endParaRPr>
            </a:p>
          </p:txBody>
        </p:sp>
      </p:grpSp>
      <p:grpSp>
        <p:nvGrpSpPr>
          <p:cNvPr id="9" name="组合 8"/>
          <p:cNvGrpSpPr/>
          <p:nvPr/>
        </p:nvGrpSpPr>
        <p:grpSpPr>
          <a:xfrm>
            <a:off x="1748818" y="1160672"/>
            <a:ext cx="5724391" cy="3711919"/>
            <a:chOff x="876421" y="1889732"/>
            <a:chExt cx="7512003" cy="4871077"/>
          </a:xfrm>
        </p:grpSpPr>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421" y="1889732"/>
              <a:ext cx="7512003" cy="434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3236648" y="6237312"/>
              <a:ext cx="3082596" cy="523497"/>
            </a:xfrm>
            <a:prstGeom prst="rect">
              <a:avLst/>
            </a:prstGeom>
          </p:spPr>
          <p:txBody>
            <a:bodyPr wrap="none">
              <a:spAutoFit/>
            </a:bodyPr>
            <a:lstStyle/>
            <a:p>
              <a:pPr algn="ctr"/>
              <a:r>
                <a:rPr lang="en-US" altLang="zh-CN" sz="2400" dirty="0" smtClean="0">
                  <a:latin typeface="Calibri" pitchFamily="34" charset="0"/>
                  <a:cs typeface="Calibri" pitchFamily="34" charset="0"/>
                </a:rPr>
                <a:t>The 15th generation</a:t>
              </a:r>
              <a:endParaRPr lang="zh-CN" altLang="en-US" sz="2400" dirty="0">
                <a:latin typeface="Calibri" pitchFamily="34" charset="0"/>
                <a:cs typeface="Calibri" pitchFamily="34" charset="0"/>
              </a:endParaRPr>
            </a:p>
          </p:txBody>
        </p:sp>
      </p:grpSp>
      <p:grpSp>
        <p:nvGrpSpPr>
          <p:cNvPr id="12" name="组合 11"/>
          <p:cNvGrpSpPr/>
          <p:nvPr/>
        </p:nvGrpSpPr>
        <p:grpSpPr>
          <a:xfrm>
            <a:off x="1713060" y="1229417"/>
            <a:ext cx="5689942" cy="3646589"/>
            <a:chOff x="849620" y="1975463"/>
            <a:chExt cx="7466796" cy="4785346"/>
          </a:xfrm>
        </p:grpSpPr>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20" y="1975463"/>
              <a:ext cx="7466796" cy="426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3230346" y="6237312"/>
              <a:ext cx="3082596" cy="523497"/>
            </a:xfrm>
            <a:prstGeom prst="rect">
              <a:avLst/>
            </a:prstGeom>
          </p:spPr>
          <p:txBody>
            <a:bodyPr wrap="none">
              <a:spAutoFit/>
            </a:bodyPr>
            <a:lstStyle/>
            <a:p>
              <a:pPr algn="ctr"/>
              <a:r>
                <a:rPr lang="en-US" altLang="zh-CN" sz="2400" dirty="0" smtClean="0">
                  <a:latin typeface="Calibri" pitchFamily="34" charset="0"/>
                  <a:cs typeface="Calibri" pitchFamily="34" charset="0"/>
                </a:rPr>
                <a:t>The 10th generation</a:t>
              </a:r>
              <a:endParaRPr lang="zh-CN" altLang="en-US" sz="2400" dirty="0">
                <a:latin typeface="Calibri" pitchFamily="34" charset="0"/>
                <a:cs typeface="Calibri" pitchFamily="34" charset="0"/>
              </a:endParaRPr>
            </a:p>
          </p:txBody>
        </p:sp>
      </p:grpSp>
      <p:grpSp>
        <p:nvGrpSpPr>
          <p:cNvPr id="15" name="组合 14"/>
          <p:cNvGrpSpPr/>
          <p:nvPr/>
        </p:nvGrpSpPr>
        <p:grpSpPr>
          <a:xfrm>
            <a:off x="1749000" y="1246171"/>
            <a:ext cx="5635968" cy="3612455"/>
            <a:chOff x="1115616" y="1929085"/>
            <a:chExt cx="7395967" cy="4740552"/>
          </a:xfrm>
        </p:grpSpPr>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929085"/>
              <a:ext cx="7395967" cy="423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3440002" y="6146140"/>
              <a:ext cx="2906279" cy="523497"/>
            </a:xfrm>
            <a:prstGeom prst="rect">
              <a:avLst/>
            </a:prstGeom>
          </p:spPr>
          <p:txBody>
            <a:bodyPr wrap="none">
              <a:spAutoFit/>
            </a:bodyPr>
            <a:lstStyle/>
            <a:p>
              <a:pPr algn="ctr"/>
              <a:r>
                <a:rPr lang="en-US" altLang="zh-CN" sz="2400" dirty="0" smtClean="0">
                  <a:latin typeface="Calibri" pitchFamily="34" charset="0"/>
                  <a:cs typeface="Calibri" pitchFamily="34" charset="0"/>
                </a:rPr>
                <a:t>The 5th generation</a:t>
              </a:r>
              <a:endParaRPr lang="zh-CN" altLang="en-US" sz="2400" dirty="0">
                <a:latin typeface="Calibri" pitchFamily="34" charset="0"/>
                <a:cs typeface="Calibri" pitchFamily="34" charset="0"/>
              </a:endParaRPr>
            </a:p>
          </p:txBody>
        </p:sp>
      </p:grpSp>
      <p:sp>
        <p:nvSpPr>
          <p:cNvPr id="19" name="灯片编号占位符 18"/>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extLst>
      <p:ext uri="{BB962C8B-B14F-4D97-AF65-F5344CB8AC3E}">
        <p14:creationId xmlns:p14="http://schemas.microsoft.com/office/powerpoint/2010/main" val="162984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grpSp>
        <p:nvGrpSpPr>
          <p:cNvPr id="4" name="组合 3"/>
          <p:cNvGrpSpPr/>
          <p:nvPr/>
        </p:nvGrpSpPr>
        <p:grpSpPr>
          <a:xfrm>
            <a:off x="1907704" y="1372867"/>
            <a:ext cx="5121614" cy="3427033"/>
            <a:chOff x="1115616" y="1456602"/>
            <a:chExt cx="6695229" cy="4479989"/>
          </a:xfrm>
        </p:grpSpPr>
        <p:sp>
          <p:nvSpPr>
            <p:cNvPr id="5" name="矩形 4"/>
            <p:cNvSpPr/>
            <p:nvPr/>
          </p:nvSpPr>
          <p:spPr>
            <a:xfrm>
              <a:off x="3220002" y="1456602"/>
              <a:ext cx="2210242" cy="498770"/>
            </a:xfrm>
            <a:prstGeom prst="rect">
              <a:avLst/>
            </a:prstGeom>
          </p:spPr>
          <p:txBody>
            <a:bodyPr wrap="none">
              <a:spAutoFit/>
            </a:bodyPr>
            <a:lstStyle/>
            <a:p>
              <a:pPr algn="ctr"/>
              <a:r>
                <a:rPr lang="en-US" altLang="zh-CN" sz="2400" dirty="0" smtClean="0">
                  <a:latin typeface="Calibri" pitchFamily="34" charset="0"/>
                  <a:cs typeface="Calibri" pitchFamily="34" charset="0"/>
                </a:rPr>
                <a:t>Candelabra </a:t>
              </a:r>
              <a:r>
                <a:rPr lang="en-US" altLang="zh-CN" sz="2400" dirty="0" smtClean="0">
                  <a:solidFill>
                    <a:prstClr val="black"/>
                  </a:solidFill>
                  <a:latin typeface="Calibri" pitchFamily="34" charset="0"/>
                  <a:cs typeface="Calibri" pitchFamily="34" charset="0"/>
                </a:rPr>
                <a:t>set</a:t>
              </a:r>
              <a:endParaRPr lang="zh-CN" altLang="en-US" sz="2400" dirty="0">
                <a:latin typeface="Calibri" pitchFamily="34" charset="0"/>
                <a:cs typeface="Calibri"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76897"/>
              <a:ext cx="6695229" cy="296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683583" y="5437821"/>
              <a:ext cx="1397871" cy="498770"/>
            </a:xfrm>
            <a:prstGeom prst="rect">
              <a:avLst/>
            </a:prstGeom>
          </p:spPr>
          <p:txBody>
            <a:bodyPr wrap="none">
              <a:spAutoFit/>
            </a:bodyPr>
            <a:lstStyle/>
            <a:p>
              <a:pPr algn="ctr"/>
              <a:r>
                <a:rPr lang="en-US" altLang="zh-CN" sz="2400" dirty="0" smtClean="0">
                  <a:solidFill>
                    <a:prstClr val="black"/>
                  </a:solidFill>
                  <a:latin typeface="Calibri" pitchFamily="34" charset="0"/>
                  <a:cs typeface="Calibri" pitchFamily="34" charset="0"/>
                </a:rPr>
                <a:t>Input set</a:t>
              </a:r>
              <a:endParaRPr lang="zh-CN" altLang="en-US" sz="2400" dirty="0">
                <a:latin typeface="Calibri" pitchFamily="34" charset="0"/>
                <a:cs typeface="Calibri" pitchFamily="34" charset="0"/>
              </a:endParaRPr>
            </a:p>
          </p:txBody>
        </p:sp>
      </p:grpSp>
      <p:grpSp>
        <p:nvGrpSpPr>
          <p:cNvPr id="8" name="组合 7"/>
          <p:cNvGrpSpPr/>
          <p:nvPr/>
        </p:nvGrpSpPr>
        <p:grpSpPr>
          <a:xfrm>
            <a:off x="1973189" y="1236214"/>
            <a:ext cx="4976535" cy="3610218"/>
            <a:chOff x="1354458" y="2016625"/>
            <a:chExt cx="6505575" cy="4719457"/>
          </a:xfrm>
        </p:grpSpPr>
        <p:sp>
          <p:nvSpPr>
            <p:cNvPr id="9" name="矩形 8"/>
            <p:cNvSpPr/>
            <p:nvPr/>
          </p:nvSpPr>
          <p:spPr>
            <a:xfrm>
              <a:off x="3231698" y="6237312"/>
              <a:ext cx="2936992" cy="498770"/>
            </a:xfrm>
            <a:prstGeom prst="rect">
              <a:avLst/>
            </a:prstGeom>
          </p:spPr>
          <p:txBody>
            <a:bodyPr wrap="none">
              <a:spAutoFit/>
            </a:bodyPr>
            <a:lstStyle/>
            <a:p>
              <a:pPr algn="ctr"/>
              <a:r>
                <a:rPr lang="en-US" altLang="zh-CN" sz="2400" dirty="0" smtClean="0">
                  <a:latin typeface="Calibri" pitchFamily="34" charset="0"/>
                  <a:cs typeface="Calibri" pitchFamily="34" charset="0"/>
                </a:rPr>
                <a:t>The 15th generation</a:t>
              </a:r>
              <a:endParaRPr lang="zh-CN" altLang="en-US" sz="2400" dirty="0">
                <a:latin typeface="Calibri" pitchFamily="34" charset="0"/>
                <a:cs typeface="Calibri" pitchFamily="34" charset="0"/>
              </a:endParaRPr>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458" y="2016625"/>
              <a:ext cx="65055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2051422" y="1398050"/>
            <a:ext cx="5005680" cy="3468496"/>
            <a:chOff x="1732210" y="1681770"/>
            <a:chExt cx="6543675" cy="4534192"/>
          </a:xfrm>
        </p:grpSpPr>
        <p:sp>
          <p:nvSpPr>
            <p:cNvPr id="12" name="矩形 11"/>
            <p:cNvSpPr/>
            <p:nvPr/>
          </p:nvSpPr>
          <p:spPr>
            <a:xfrm>
              <a:off x="3533218" y="5717192"/>
              <a:ext cx="2936992" cy="498770"/>
            </a:xfrm>
            <a:prstGeom prst="rect">
              <a:avLst/>
            </a:prstGeom>
          </p:spPr>
          <p:txBody>
            <a:bodyPr wrap="none">
              <a:spAutoFit/>
            </a:bodyPr>
            <a:lstStyle/>
            <a:p>
              <a:pPr algn="ctr"/>
              <a:r>
                <a:rPr lang="en-US" altLang="zh-CN" sz="2400" dirty="0" smtClean="0">
                  <a:latin typeface="Calibri" pitchFamily="34" charset="0"/>
                  <a:cs typeface="Calibri" pitchFamily="34" charset="0"/>
                </a:rPr>
                <a:t>The 10th generation</a:t>
              </a:r>
              <a:endParaRPr lang="zh-CN" altLang="en-US" sz="2400" dirty="0">
                <a:latin typeface="Calibri" pitchFamily="34" charset="0"/>
                <a:cs typeface="Calibri" pitchFamily="34" charset="0"/>
              </a:endParaRPr>
            </a:p>
          </p:txBody>
        </p:sp>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210" y="1681770"/>
              <a:ext cx="65436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组合 13"/>
          <p:cNvGrpSpPr/>
          <p:nvPr/>
        </p:nvGrpSpPr>
        <p:grpSpPr>
          <a:xfrm>
            <a:off x="2015438" y="1579735"/>
            <a:ext cx="5056685" cy="3296271"/>
            <a:chOff x="1271709" y="2427032"/>
            <a:chExt cx="6610350" cy="4309050"/>
          </a:xfrm>
        </p:grpSpPr>
        <p:sp>
          <p:nvSpPr>
            <p:cNvPr id="15" name="矩形 14"/>
            <p:cNvSpPr/>
            <p:nvPr/>
          </p:nvSpPr>
          <p:spPr>
            <a:xfrm>
              <a:off x="3127612" y="6237312"/>
              <a:ext cx="2769003" cy="498770"/>
            </a:xfrm>
            <a:prstGeom prst="rect">
              <a:avLst/>
            </a:prstGeom>
          </p:spPr>
          <p:txBody>
            <a:bodyPr wrap="none">
              <a:spAutoFit/>
            </a:bodyPr>
            <a:lstStyle/>
            <a:p>
              <a:pPr algn="ctr"/>
              <a:r>
                <a:rPr lang="en-US" altLang="zh-CN" sz="2400" dirty="0" smtClean="0">
                  <a:latin typeface="Calibri" pitchFamily="34" charset="0"/>
                  <a:cs typeface="Calibri" pitchFamily="34" charset="0"/>
                </a:rPr>
                <a:t>The 5th generation</a:t>
              </a:r>
              <a:endParaRPr lang="zh-CN" altLang="en-US" sz="2400" dirty="0">
                <a:latin typeface="Calibri" pitchFamily="34" charset="0"/>
                <a:cs typeface="Calibri" pitchFamily="34" charset="0"/>
              </a:endParaRPr>
            </a:p>
          </p:txBody>
        </p:sp>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709" y="2427032"/>
              <a:ext cx="6610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灯片编号占位符 17"/>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extLst>
      <p:ext uri="{BB962C8B-B14F-4D97-AF65-F5344CB8AC3E}">
        <p14:creationId xmlns:p14="http://schemas.microsoft.com/office/powerpoint/2010/main" val="20216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Synthesize sets of shapes …</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a:t>
            </a:fld>
            <a:endParaRPr lang="zh-CN" alt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880" y="1473929"/>
            <a:ext cx="6376240" cy="282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9719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grpSp>
        <p:nvGrpSpPr>
          <p:cNvPr id="4" name="组合 3"/>
          <p:cNvGrpSpPr/>
          <p:nvPr/>
        </p:nvGrpSpPr>
        <p:grpSpPr>
          <a:xfrm>
            <a:off x="2736765" y="1139976"/>
            <a:ext cx="3647043" cy="3814152"/>
            <a:chOff x="2267744" y="1772816"/>
            <a:chExt cx="4608512" cy="4819675"/>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348880"/>
              <a:ext cx="4608512" cy="389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839410" y="6069271"/>
              <a:ext cx="1481175" cy="523220"/>
            </a:xfrm>
            <a:prstGeom prst="rect">
              <a:avLst/>
            </a:prstGeom>
          </p:spPr>
          <p:txBody>
            <a:bodyPr wrap="none">
              <a:spAutoFit/>
            </a:bodyPr>
            <a:lstStyle/>
            <a:p>
              <a:r>
                <a:rPr lang="en-US" altLang="zh-CN" sz="2800" dirty="0" smtClean="0"/>
                <a:t>Input set</a:t>
              </a:r>
              <a:endParaRPr lang="zh-CN" altLang="en-US" sz="2800" dirty="0"/>
            </a:p>
          </p:txBody>
        </p:sp>
        <p:sp>
          <p:nvSpPr>
            <p:cNvPr id="7" name="矩形 6"/>
            <p:cNvSpPr/>
            <p:nvPr/>
          </p:nvSpPr>
          <p:spPr>
            <a:xfrm>
              <a:off x="3264167" y="1772816"/>
              <a:ext cx="2631663" cy="661156"/>
            </a:xfrm>
            <a:prstGeom prst="rect">
              <a:avLst/>
            </a:prstGeom>
          </p:spPr>
          <p:txBody>
            <a:bodyPr wrap="none">
              <a:spAutoFit/>
            </a:bodyPr>
            <a:lstStyle/>
            <a:p>
              <a:pPr algn="ctr"/>
              <a:r>
                <a:rPr lang="en-US" altLang="zh-CN" sz="2800" dirty="0"/>
                <a:t>TV-alien set</a:t>
              </a:r>
              <a:endParaRPr lang="zh-CN" altLang="en-US" sz="2800" dirty="0"/>
            </a:p>
          </p:txBody>
        </p:sp>
      </p:gr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1" y="1322481"/>
            <a:ext cx="7236296" cy="365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215" y="1521389"/>
            <a:ext cx="7066144" cy="34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071" y="1166844"/>
            <a:ext cx="7236296" cy="385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p:cNvSpPr>
            <a:spLocks noGrp="1"/>
          </p:cNvSpPr>
          <p:nvPr>
            <p:ph type="sldNum" sz="quarter" idx="12"/>
          </p:nvPr>
        </p:nvSpPr>
        <p:spPr/>
        <p:txBody>
          <a:bodyPr/>
          <a:lstStyle/>
          <a:p>
            <a:fld id="{0C913308-F349-4B6D-A68A-DD1791B4A57B}" type="slidenum">
              <a:rPr lang="zh-CN" altLang="en-US" smtClean="0"/>
              <a:pPr/>
              <a:t>40</a:t>
            </a:fld>
            <a:endParaRPr lang="zh-CN" altLang="en-US"/>
          </a:p>
        </p:txBody>
      </p:sp>
    </p:spTree>
    <p:extLst>
      <p:ext uri="{BB962C8B-B14F-4D97-AF65-F5344CB8AC3E}">
        <p14:creationId xmlns:p14="http://schemas.microsoft.com/office/powerpoint/2010/main" val="16999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399" y="1409635"/>
            <a:ext cx="6419272" cy="317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756387" y="4558357"/>
            <a:ext cx="3561296" cy="461665"/>
          </a:xfrm>
          <a:prstGeom prst="rect">
            <a:avLst/>
          </a:prstGeom>
        </p:spPr>
        <p:txBody>
          <a:bodyPr wrap="none">
            <a:spAutoFit/>
          </a:bodyPr>
          <a:lstStyle/>
          <a:p>
            <a:r>
              <a:rPr lang="en-US" altLang="zh-CN" sz="2400" dirty="0" smtClean="0">
                <a:latin typeface="Calibri" pitchFamily="34" charset="0"/>
                <a:cs typeface="Calibri" pitchFamily="34" charset="0"/>
              </a:rPr>
              <a:t>Elite set: </a:t>
            </a:r>
            <a:r>
              <a:rPr lang="en-US" altLang="zh-CN" sz="2400" dirty="0">
                <a:latin typeface="Calibri" pitchFamily="34" charset="0"/>
                <a:cs typeface="Calibri" pitchFamily="34" charset="0"/>
              </a:rPr>
              <a:t>cat-like </a:t>
            </a:r>
            <a:r>
              <a:rPr lang="en-US" altLang="zh-CN" sz="2400" dirty="0" smtClean="0">
                <a:latin typeface="Calibri" pitchFamily="34" charset="0"/>
                <a:cs typeface="Calibri" pitchFamily="34" charset="0"/>
              </a:rPr>
              <a:t>creatures!</a:t>
            </a:r>
            <a:endParaRPr lang="zh-CN" altLang="en-US" sz="2400" dirty="0">
              <a:latin typeface="Calibri" pitchFamily="34" charset="0"/>
              <a:cs typeface="Calibri" pitchFamily="34"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41</a:t>
            </a:fld>
            <a:endParaRPr lang="zh-CN" altLang="en-US"/>
          </a:p>
        </p:txBody>
      </p:sp>
    </p:spTree>
    <p:extLst>
      <p:ext uri="{BB962C8B-B14F-4D97-AF65-F5344CB8AC3E}">
        <p14:creationId xmlns:p14="http://schemas.microsoft.com/office/powerpoint/2010/main" val="14251205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Limitations</a:t>
            </a:r>
            <a:endParaRPr lang="zh-CN" altLang="en-US" dirty="0"/>
          </a:p>
        </p:txBody>
      </p:sp>
      <p:sp>
        <p:nvSpPr>
          <p:cNvPr id="3" name="内容占位符 2"/>
          <p:cNvSpPr>
            <a:spLocks noGrp="1"/>
          </p:cNvSpPr>
          <p:nvPr>
            <p:ph idx="1"/>
          </p:nvPr>
        </p:nvSpPr>
        <p:spPr>
          <a:xfrm>
            <a:off x="457200" y="1200151"/>
            <a:ext cx="8229600" cy="2955775"/>
          </a:xfrm>
        </p:spPr>
        <p:txBody>
          <a:bodyPr>
            <a:normAutofit fontScale="92500" lnSpcReduction="20000"/>
          </a:bodyPr>
          <a:lstStyle/>
          <a:p>
            <a:r>
              <a:rPr lang="en-US" altLang="zh-CN" b="1" dirty="0" smtClean="0"/>
              <a:t>Reproduction operators</a:t>
            </a:r>
          </a:p>
          <a:p>
            <a:pPr lvl="1"/>
            <a:r>
              <a:rPr lang="en-US" altLang="zh-CN" dirty="0" smtClean="0"/>
              <a:t>Limited </a:t>
            </a:r>
            <a:r>
              <a:rPr lang="en-US" altLang="zh-CN" dirty="0"/>
              <a:t>by the underlying structure representation: part-based</a:t>
            </a:r>
          </a:p>
          <a:p>
            <a:r>
              <a:rPr lang="en-US" altLang="zh-CN" b="1" dirty="0" smtClean="0"/>
              <a:t>Diversity</a:t>
            </a:r>
            <a:endParaRPr lang="en-US" altLang="zh-CN" dirty="0" smtClean="0"/>
          </a:p>
          <a:p>
            <a:pPr lvl="1"/>
            <a:r>
              <a:rPr lang="en-US" altLang="zh-CN" dirty="0" smtClean="0"/>
              <a:t>Limited </a:t>
            </a:r>
            <a:r>
              <a:rPr lang="en-US" altLang="zh-CN" dirty="0"/>
              <a:t>to the shape signature</a:t>
            </a:r>
          </a:p>
          <a:p>
            <a:r>
              <a:rPr lang="en-US" altLang="zh-CN" b="1" dirty="0"/>
              <a:t>Unreasonable </a:t>
            </a:r>
            <a:r>
              <a:rPr lang="en-US" altLang="zh-CN" b="1" dirty="0" smtClean="0"/>
              <a:t>results</a:t>
            </a:r>
            <a:endParaRPr lang="en-US" altLang="zh-CN" dirty="0"/>
          </a:p>
          <a:p>
            <a:pPr lvl="1"/>
            <a:r>
              <a:rPr lang="en-US" altLang="zh-CN" dirty="0" smtClean="0"/>
              <a:t>Heuristic </a:t>
            </a:r>
            <a:r>
              <a:rPr lang="en-US" altLang="zh-CN" dirty="0"/>
              <a:t>nature of the part </a:t>
            </a:r>
            <a:r>
              <a:rPr lang="en-US" altLang="zh-CN" dirty="0" smtClean="0"/>
              <a:t>selection in crossover</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extLst>
      <p:ext uri="{BB962C8B-B14F-4D97-AF65-F5344CB8AC3E}">
        <p14:creationId xmlns:p14="http://schemas.microsoft.com/office/powerpoint/2010/main" val="1240907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Discussions</a:t>
            </a:r>
            <a:endParaRPr lang="zh-CN" altLang="en-US" dirty="0"/>
          </a:p>
        </p:txBody>
      </p:sp>
      <p:sp>
        <p:nvSpPr>
          <p:cNvPr id="3" name="内容占位符 2"/>
          <p:cNvSpPr>
            <a:spLocks noGrp="1"/>
          </p:cNvSpPr>
          <p:nvPr>
            <p:ph idx="1"/>
          </p:nvPr>
        </p:nvSpPr>
        <p:spPr/>
        <p:txBody>
          <a:bodyPr>
            <a:normAutofit/>
          </a:bodyPr>
          <a:lstStyle/>
          <a:p>
            <a:r>
              <a:rPr lang="en-US" altLang="zh-CN" dirty="0"/>
              <a:t>Not </a:t>
            </a:r>
            <a:r>
              <a:rPr lang="en-US" altLang="zh-CN" dirty="0" smtClean="0"/>
              <a:t>evolution in the nature</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43</a:t>
            </a:fld>
            <a:endParaRPr lang="zh-CN" altLang="en-US"/>
          </a:p>
        </p:txBody>
      </p:sp>
      <p:pic>
        <p:nvPicPr>
          <p:cNvPr id="19460" name="Picture 4" descr="http://hydrodictyon.eeb.uconn.edu/courses/EEB210/evolu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931" t="3623" r="896" b="3623"/>
          <a:stretch/>
        </p:blipFill>
        <p:spPr bwMode="auto">
          <a:xfrm>
            <a:off x="1143387" y="2556286"/>
            <a:ext cx="7066452" cy="15549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矩形 5"/>
          <p:cNvSpPr/>
          <p:nvPr/>
        </p:nvSpPr>
        <p:spPr>
          <a:xfrm>
            <a:off x="2679463" y="4227934"/>
            <a:ext cx="3994300" cy="461665"/>
          </a:xfrm>
          <a:prstGeom prst="rect">
            <a:avLst/>
          </a:prstGeom>
        </p:spPr>
        <p:txBody>
          <a:bodyPr wrap="none">
            <a:spAutoFit/>
          </a:bodyPr>
          <a:lstStyle/>
          <a:p>
            <a:pPr algn="ctr"/>
            <a:r>
              <a:rPr lang="en-US" altLang="zh-CN" sz="2400" dirty="0" smtClean="0">
                <a:solidFill>
                  <a:srgbClr val="FF0000"/>
                </a:solidFill>
                <a:effectLst>
                  <a:outerShdw blurRad="38100" dist="38100" dir="2700000" algn="tl">
                    <a:srgbClr val="000000">
                      <a:alpha val="43137"/>
                    </a:srgbClr>
                  </a:outerShdw>
                </a:effectLst>
              </a:rPr>
              <a:t>From </a:t>
            </a:r>
            <a:r>
              <a:rPr lang="en-US" altLang="zh-CN" sz="2400" dirty="0">
                <a:solidFill>
                  <a:srgbClr val="FF0000"/>
                </a:solidFill>
                <a:effectLst>
                  <a:outerShdw blurRad="38100" dist="38100" dir="2700000" algn="tl">
                    <a:srgbClr val="000000">
                      <a:alpha val="43137"/>
                    </a:srgbClr>
                  </a:outerShdw>
                </a:effectLst>
              </a:rPr>
              <a:t>primitive </a:t>
            </a:r>
            <a:r>
              <a:rPr lang="en-US" altLang="zh-CN" sz="2400" dirty="0" smtClean="0">
                <a:solidFill>
                  <a:srgbClr val="FF0000"/>
                </a:solidFill>
                <a:effectLst>
                  <a:outerShdw blurRad="38100" dist="38100" dir="2700000" algn="tl">
                    <a:srgbClr val="000000">
                      <a:alpha val="43137"/>
                    </a:srgbClr>
                  </a:outerShdw>
                </a:effectLst>
              </a:rPr>
              <a:t>into advanced?</a:t>
            </a:r>
            <a:endParaRPr lang="zh-CN" altLang="en-US" sz="24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04782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Discussions</a:t>
            </a:r>
            <a:endParaRPr lang="zh-CN" altLang="en-US" dirty="0"/>
          </a:p>
        </p:txBody>
      </p:sp>
      <p:sp>
        <p:nvSpPr>
          <p:cNvPr id="3" name="内容占位符 2"/>
          <p:cNvSpPr>
            <a:spLocks noGrp="1"/>
          </p:cNvSpPr>
          <p:nvPr>
            <p:ph idx="1"/>
          </p:nvPr>
        </p:nvSpPr>
        <p:spPr/>
        <p:txBody>
          <a:bodyPr>
            <a:normAutofit/>
          </a:bodyPr>
          <a:lstStyle/>
          <a:p>
            <a:r>
              <a:rPr lang="en-US" altLang="zh-CN" dirty="0" smtClean="0"/>
              <a:t>Initialize with a sufficiently “developed” set</a:t>
            </a:r>
          </a:p>
          <a:p>
            <a:pPr lvl="1"/>
            <a:r>
              <a:rPr lang="en-US" altLang="zh-CN" dirty="0" smtClean="0"/>
              <a:t>High-level structural information</a:t>
            </a:r>
          </a:p>
          <a:p>
            <a:pPr marL="342900" lvl="1" indent="-342900">
              <a:buFont typeface="Arial" pitchFamily="34" charset="0"/>
              <a:buChar char="•"/>
            </a:pPr>
            <a:r>
              <a:rPr lang="en-US" altLang="zh-CN" dirty="0" smtClean="0"/>
              <a:t>Interesting direction: low level “shape DNA” that can evolve!</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44</a:t>
            </a:fld>
            <a:endParaRPr lang="zh-CN" alt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260031"/>
            <a:ext cx="1414213" cy="160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4572000" y="3363838"/>
            <a:ext cx="2016224" cy="1423823"/>
            <a:chOff x="4748747" y="3363838"/>
            <a:chExt cx="2016224" cy="1423823"/>
          </a:xfrm>
        </p:grpSpPr>
        <p:pic>
          <p:nvPicPr>
            <p:cNvPr id="3074" name="Picture 2" descr="http://askabiologist.asu.edu/sites/default/files/resources/articles/dna/DNA_Double_Helix_ladder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510" y="3498463"/>
              <a:ext cx="1374698" cy="1094260"/>
            </a:xfrm>
            <a:prstGeom prst="rect">
              <a:avLst/>
            </a:prstGeom>
            <a:noFill/>
            <a:extLst>
              <a:ext uri="{909E8E84-426E-40DD-AFC4-6F175D3DCCD1}">
                <a14:hiddenFill xmlns:a14="http://schemas.microsoft.com/office/drawing/2010/main">
                  <a:solidFill>
                    <a:srgbClr val="FFFFFF"/>
                  </a:solidFill>
                </a14:hiddenFill>
              </a:ext>
            </a:extLst>
          </p:spPr>
        </p:pic>
        <p:sp>
          <p:nvSpPr>
            <p:cNvPr id="6" name="云形 5"/>
            <p:cNvSpPr/>
            <p:nvPr/>
          </p:nvSpPr>
          <p:spPr>
            <a:xfrm>
              <a:off x="4748747" y="3363838"/>
              <a:ext cx="2016224" cy="1423823"/>
            </a:xfrm>
            <a:prstGeom prst="cloud">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9" name="矩形 8"/>
          <p:cNvSpPr/>
          <p:nvPr/>
        </p:nvSpPr>
        <p:spPr>
          <a:xfrm>
            <a:off x="6948263" y="3553803"/>
            <a:ext cx="540533" cy="1015663"/>
          </a:xfrm>
          <a:prstGeom prst="rect">
            <a:avLst/>
          </a:prstGeom>
        </p:spPr>
        <p:txBody>
          <a:bodyPr wrap="none">
            <a:spAutoFit/>
          </a:bodyPr>
          <a:lstStyle/>
          <a:p>
            <a:r>
              <a:rPr lang="en-US" altLang="zh-CN" sz="6000" dirty="0">
                <a:solidFill>
                  <a:srgbClr val="FF0000"/>
                </a:solidFill>
                <a:effectLst>
                  <a:outerShdw blurRad="38100" dist="38100" dir="2700000" algn="tl">
                    <a:srgbClr val="000000">
                      <a:alpha val="43137"/>
                    </a:srgbClr>
                  </a:outerShdw>
                </a:effectLst>
              </a:rPr>
              <a:t>?</a:t>
            </a:r>
            <a:endParaRPr lang="zh-CN" altLang="en-US" sz="6000" dirty="0"/>
          </a:p>
        </p:txBody>
      </p:sp>
    </p:spTree>
    <p:extLst>
      <p:ext uri="{BB962C8B-B14F-4D97-AF65-F5344CB8AC3E}">
        <p14:creationId xmlns:p14="http://schemas.microsoft.com/office/powerpoint/2010/main" val="132366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Discussions</a:t>
            </a:r>
            <a:endParaRPr lang="zh-CN" altLang="en-US" dirty="0"/>
          </a:p>
        </p:txBody>
      </p:sp>
      <p:sp>
        <p:nvSpPr>
          <p:cNvPr id="3" name="内容占位符 2"/>
          <p:cNvSpPr>
            <a:spLocks noGrp="1"/>
          </p:cNvSpPr>
          <p:nvPr>
            <p:ph idx="1"/>
          </p:nvPr>
        </p:nvSpPr>
        <p:spPr>
          <a:xfrm>
            <a:off x="457200" y="1200151"/>
            <a:ext cx="8229600" cy="1083567"/>
          </a:xfrm>
        </p:spPr>
        <p:txBody>
          <a:bodyPr>
            <a:normAutofit fontScale="85000" lnSpcReduction="10000"/>
          </a:bodyPr>
          <a:lstStyle/>
          <a:p>
            <a:r>
              <a:rPr lang="en-US" altLang="zh-CN" dirty="0" smtClean="0"/>
              <a:t>Possible future works:</a:t>
            </a:r>
          </a:p>
          <a:p>
            <a:pPr lvl="1"/>
            <a:r>
              <a:rPr lang="en-US" altLang="zh-CN" dirty="0" smtClean="0"/>
              <a:t>Evolving </a:t>
            </a:r>
            <a:r>
              <a:rPr lang="en-US" altLang="zh-CN" dirty="0"/>
              <a:t>sets </a:t>
            </a:r>
            <a:r>
              <a:rPr lang="en-US" altLang="zh-CN" dirty="0" smtClean="0"/>
              <a:t>belonging </a:t>
            </a:r>
            <a:r>
              <a:rPr lang="en-US" altLang="zh-CN" dirty="0"/>
              <a:t>to different but relevant </a:t>
            </a:r>
            <a:r>
              <a:rPr lang="en-US" altLang="zh-CN" dirty="0" smtClean="0"/>
              <a:t>classes?</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45</a:t>
            </a:fld>
            <a:endParaRPr lang="zh-CN" altLang="en-US"/>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2280124"/>
            <a:ext cx="3426256" cy="264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724128" y="3340541"/>
            <a:ext cx="2175596" cy="523220"/>
          </a:xfrm>
          <a:prstGeom prst="rect">
            <a:avLst/>
          </a:prstGeom>
        </p:spPr>
        <p:txBody>
          <a:bodyPr wrap="none">
            <a:spAutoFit/>
          </a:bodyPr>
          <a:lstStyle/>
          <a:p>
            <a:r>
              <a:rPr lang="en-US" altLang="zh-CN" sz="2800" dirty="0" smtClean="0">
                <a:solidFill>
                  <a:srgbClr val="FF0000"/>
                </a:solidFill>
                <a:effectLst>
                  <a:outerShdw blurRad="38100" dist="38100" dir="2700000" algn="tl">
                    <a:srgbClr val="000000">
                      <a:alpha val="43137"/>
                    </a:srgbClr>
                  </a:outerShdw>
                </a:effectLst>
              </a:rPr>
              <a:t>co-evolution?</a:t>
            </a:r>
            <a:endParaRPr lang="zh-CN" alt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395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0" y="699542"/>
            <a:ext cx="4176464" cy="857250"/>
          </a:xfrm>
        </p:spPr>
        <p:txBody>
          <a:bodyPr>
            <a:noAutofit/>
          </a:bodyPr>
          <a:lstStyle/>
          <a:p>
            <a:r>
              <a:rPr lang="en-US" altLang="zh-CN" sz="6000" dirty="0" smtClean="0"/>
              <a:t>Thank you!</a:t>
            </a:r>
            <a:endParaRPr lang="zh-CN" altLang="en-US" sz="60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46</a:t>
            </a:fld>
            <a:endParaRPr lang="zh-CN" altLang="en-US"/>
          </a:p>
        </p:txBody>
      </p:sp>
      <p:pic>
        <p:nvPicPr>
          <p:cNvPr id="6" name="Picture 12" descr="I:\FP\family tree chair\family_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67694"/>
            <a:ext cx="5196607" cy="287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9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preliminary user study</a:t>
            </a:r>
            <a:endParaRPr lang="zh-CN" altLang="en-US" dirty="0"/>
          </a:p>
        </p:txBody>
      </p:sp>
      <p:sp>
        <p:nvSpPr>
          <p:cNvPr id="3" name="内容占位符 2"/>
          <p:cNvSpPr>
            <a:spLocks noGrp="1"/>
          </p:cNvSpPr>
          <p:nvPr>
            <p:ph idx="1"/>
          </p:nvPr>
        </p:nvSpPr>
        <p:spPr/>
        <p:txBody>
          <a:bodyPr/>
          <a:lstStyle/>
          <a:p>
            <a:r>
              <a:rPr lang="en-US" altLang="zh-CN" dirty="0" smtClean="0"/>
              <a:t>Diversity control over unexpectedness</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13" y="1923678"/>
            <a:ext cx="6590255" cy="261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p:cNvSpPr>
            <a:spLocks noGrp="1"/>
          </p:cNvSpPr>
          <p:nvPr>
            <p:ph type="sldNum" sz="quarter" idx="12"/>
          </p:nvPr>
        </p:nvSpPr>
        <p:spPr/>
        <p:txBody>
          <a:bodyPr/>
          <a:lstStyle/>
          <a:p>
            <a:fld id="{0C913308-F349-4B6D-A68A-DD1791B4A57B}" type="slidenum">
              <a:rPr lang="zh-CN" altLang="en-US" smtClean="0"/>
              <a:pPr/>
              <a:t>47</a:t>
            </a:fld>
            <a:endParaRPr lang="zh-CN" altLang="en-US"/>
          </a:p>
        </p:txBody>
      </p:sp>
    </p:spTree>
    <p:extLst>
      <p:ext uri="{BB962C8B-B14F-4D97-AF65-F5344CB8AC3E}">
        <p14:creationId xmlns:p14="http://schemas.microsoft.com/office/powerpoint/2010/main" val="139402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Statistics &amp; timings</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48</a:t>
            </a:fld>
            <a:endParaRPr lang="zh-CN" altLang="en-US"/>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44" y="1491630"/>
            <a:ext cx="882967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097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effectLst>
                  <a:outerShdw blurRad="38100" dist="38100" dir="2700000" algn="tl">
                    <a:srgbClr val="000000">
                      <a:alpha val="43137"/>
                    </a:srgbClr>
                  </a:outerShdw>
                </a:effectLst>
              </a:rPr>
              <a:t>Diversity control</a:t>
            </a:r>
            <a:endParaRPr lang="zh-CN" altLang="en-US" sz="4000" dirty="0">
              <a:effectLst>
                <a:outerShdw blurRad="38100" dist="38100" dir="2700000" algn="tl">
                  <a:srgbClr val="000000">
                    <a:alpha val="43137"/>
                  </a:srgbClr>
                </a:outerShdw>
              </a:effectLst>
            </a:endParaRPr>
          </a:p>
        </p:txBody>
      </p:sp>
      <p:grpSp>
        <p:nvGrpSpPr>
          <p:cNvPr id="9" name="组合 8"/>
          <p:cNvGrpSpPr/>
          <p:nvPr/>
        </p:nvGrpSpPr>
        <p:grpSpPr>
          <a:xfrm>
            <a:off x="323528" y="1706499"/>
            <a:ext cx="3094559" cy="2499451"/>
            <a:chOff x="539552" y="1405311"/>
            <a:chExt cx="3744416" cy="3024336"/>
          </a:xfrm>
        </p:grpSpPr>
        <p:sp>
          <p:nvSpPr>
            <p:cNvPr id="4" name="圆角矩形 3"/>
            <p:cNvSpPr/>
            <p:nvPr/>
          </p:nvSpPr>
          <p:spPr>
            <a:xfrm>
              <a:off x="539552" y="1405311"/>
              <a:ext cx="3744416" cy="3024336"/>
            </a:xfrm>
            <a:prstGeom prst="roundRect">
              <a:avLst>
                <a:gd name="adj" fmla="val 77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smtClean="0"/>
                <a:t>Background set</a:t>
              </a:r>
            </a:p>
            <a:p>
              <a:pPr algn="ctr"/>
              <a:endParaRPr lang="en-US" altLang="zh-CN" dirty="0"/>
            </a:p>
            <a:p>
              <a:pPr algn="ctr"/>
              <a:r>
                <a:rPr lang="en-US" altLang="zh-CN" dirty="0" smtClean="0"/>
                <a:t># = 120</a:t>
              </a:r>
            </a:p>
            <a:p>
              <a:pPr algn="ctr"/>
              <a:endParaRPr lang="en-US" altLang="zh-CN" dirty="0" smtClean="0"/>
            </a:p>
            <a:p>
              <a:pPr algn="ctr"/>
              <a:endParaRPr lang="en-US" altLang="zh-CN" dirty="0"/>
            </a:p>
            <a:p>
              <a:pPr algn="ctr"/>
              <a:endParaRPr lang="en-US" altLang="zh-CN" dirty="0" smtClean="0"/>
            </a:p>
            <a:p>
              <a:pPr algn="ctr"/>
              <a:endParaRPr lang="en-US" altLang="zh-CN" dirty="0" smtClean="0"/>
            </a:p>
            <a:p>
              <a:pPr algn="ctr"/>
              <a:endParaRPr lang="zh-CN" altLang="en-US" dirty="0"/>
            </a:p>
          </p:txBody>
        </p:sp>
        <p:sp>
          <p:nvSpPr>
            <p:cNvPr id="5" name="圆角矩形 4"/>
            <p:cNvSpPr/>
            <p:nvPr/>
          </p:nvSpPr>
          <p:spPr>
            <a:xfrm>
              <a:off x="1295636" y="2740746"/>
              <a:ext cx="2232248" cy="1512168"/>
            </a:xfrm>
            <a:prstGeom prst="roundRect">
              <a:avLst>
                <a:gd name="adj" fmla="val 1082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t>Foreground set</a:t>
              </a:r>
            </a:p>
            <a:p>
              <a:pPr algn="ctr"/>
              <a:endParaRPr lang="en-US" altLang="zh-CN" sz="2000" dirty="0"/>
            </a:p>
            <a:p>
              <a:pPr algn="ctr"/>
              <a:r>
                <a:rPr lang="en-US" altLang="zh-CN" sz="2000" dirty="0" smtClean="0"/>
                <a:t># = 40</a:t>
              </a:r>
              <a:endParaRPr lang="zh-CN" altLang="en-US" sz="2000" dirty="0"/>
            </a:p>
          </p:txBody>
        </p:sp>
      </p:grpSp>
      <p:sp>
        <p:nvSpPr>
          <p:cNvPr id="3" name="矩形 2"/>
          <p:cNvSpPr/>
          <p:nvPr/>
        </p:nvSpPr>
        <p:spPr>
          <a:xfrm>
            <a:off x="1125450" y="4299942"/>
            <a:ext cx="1502334" cy="400110"/>
          </a:xfrm>
          <a:prstGeom prst="rect">
            <a:avLst/>
          </a:prstGeom>
        </p:spPr>
        <p:txBody>
          <a:bodyPr wrap="none">
            <a:spAutoFit/>
          </a:bodyPr>
          <a:lstStyle/>
          <a:p>
            <a:pPr algn="ctr"/>
            <a:r>
              <a:rPr lang="en-US" altLang="zh-CN" sz="2000" b="1" dirty="0" smtClean="0"/>
              <a:t>Generation </a:t>
            </a:r>
            <a:r>
              <a:rPr lang="en-US" altLang="zh-CN" sz="2000" b="1" dirty="0" err="1" smtClean="0"/>
              <a:t>i</a:t>
            </a:r>
            <a:endParaRPr lang="zh-CN" altLang="en-US" sz="2000" b="1" dirty="0"/>
          </a:p>
        </p:txBody>
      </p:sp>
      <p:grpSp>
        <p:nvGrpSpPr>
          <p:cNvPr id="10" name="组合 9"/>
          <p:cNvGrpSpPr/>
          <p:nvPr/>
        </p:nvGrpSpPr>
        <p:grpSpPr>
          <a:xfrm>
            <a:off x="5638407" y="1706499"/>
            <a:ext cx="3094559" cy="2499451"/>
            <a:chOff x="5004048" y="1405311"/>
            <a:chExt cx="3744416" cy="3024336"/>
          </a:xfrm>
        </p:grpSpPr>
        <p:sp>
          <p:nvSpPr>
            <p:cNvPr id="6" name="圆角矩形 5"/>
            <p:cNvSpPr/>
            <p:nvPr/>
          </p:nvSpPr>
          <p:spPr>
            <a:xfrm>
              <a:off x="5004048" y="1405311"/>
              <a:ext cx="3744416" cy="3024336"/>
            </a:xfrm>
            <a:prstGeom prst="roundRect">
              <a:avLst>
                <a:gd name="adj" fmla="val 77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smtClean="0"/>
                <a:t>Background set</a:t>
              </a:r>
            </a:p>
            <a:p>
              <a:pPr algn="ctr"/>
              <a:endParaRPr lang="en-US" altLang="zh-CN" dirty="0"/>
            </a:p>
            <a:p>
              <a:pPr algn="ctr"/>
              <a:endParaRPr lang="en-US" altLang="zh-CN" dirty="0" smtClean="0"/>
            </a:p>
            <a:p>
              <a:pPr algn="ctr"/>
              <a:endParaRPr lang="en-US" altLang="zh-CN" dirty="0" smtClean="0"/>
            </a:p>
            <a:p>
              <a:pPr algn="ctr"/>
              <a:endParaRPr lang="en-US" altLang="zh-CN" dirty="0"/>
            </a:p>
            <a:p>
              <a:pPr algn="ctr"/>
              <a:endParaRPr lang="en-US" altLang="zh-CN" dirty="0" smtClean="0"/>
            </a:p>
            <a:p>
              <a:pPr algn="ctr"/>
              <a:endParaRPr lang="en-US" altLang="zh-CN" dirty="0" smtClean="0"/>
            </a:p>
            <a:p>
              <a:pPr algn="ctr"/>
              <a:endParaRPr lang="zh-CN" altLang="en-US" dirty="0"/>
            </a:p>
          </p:txBody>
        </p:sp>
        <p:sp>
          <p:nvSpPr>
            <p:cNvPr id="7" name="圆角矩形 6"/>
            <p:cNvSpPr/>
            <p:nvPr/>
          </p:nvSpPr>
          <p:spPr>
            <a:xfrm>
              <a:off x="5760132" y="2740746"/>
              <a:ext cx="2232248" cy="1512168"/>
            </a:xfrm>
            <a:prstGeom prst="roundRect">
              <a:avLst>
                <a:gd name="adj" fmla="val 1082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t>Foreground set</a:t>
              </a:r>
              <a:endParaRPr lang="zh-CN" altLang="en-US" sz="2000" dirty="0"/>
            </a:p>
          </p:txBody>
        </p:sp>
      </p:grpSp>
      <p:sp>
        <p:nvSpPr>
          <p:cNvPr id="8" name="矩形 7"/>
          <p:cNvSpPr/>
          <p:nvPr/>
        </p:nvSpPr>
        <p:spPr>
          <a:xfrm>
            <a:off x="6372200" y="4299942"/>
            <a:ext cx="1760418" cy="400110"/>
          </a:xfrm>
          <a:prstGeom prst="rect">
            <a:avLst/>
          </a:prstGeom>
        </p:spPr>
        <p:txBody>
          <a:bodyPr wrap="none">
            <a:spAutoFit/>
          </a:bodyPr>
          <a:lstStyle/>
          <a:p>
            <a:pPr algn="ctr"/>
            <a:r>
              <a:rPr lang="en-US" altLang="zh-CN" sz="2000" b="1" dirty="0" smtClean="0"/>
              <a:t>Generation i+1</a:t>
            </a:r>
            <a:endParaRPr lang="zh-CN" altLang="en-US" sz="2000" b="1" dirty="0"/>
          </a:p>
        </p:txBody>
      </p:sp>
      <p:sp>
        <p:nvSpPr>
          <p:cNvPr id="11" name="右箭头 10"/>
          <p:cNvSpPr/>
          <p:nvPr/>
        </p:nvSpPr>
        <p:spPr>
          <a:xfrm>
            <a:off x="2793223" y="3460541"/>
            <a:ext cx="3460807" cy="18358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3" name="右箭头 12"/>
          <p:cNvSpPr/>
          <p:nvPr/>
        </p:nvSpPr>
        <p:spPr>
          <a:xfrm>
            <a:off x="3418087" y="2139702"/>
            <a:ext cx="2220320" cy="2160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4" name="日期占位符 13"/>
          <p:cNvSpPr>
            <a:spLocks noGrp="1"/>
          </p:cNvSpPr>
          <p:nvPr>
            <p:ph type="dt" sz="half" idx="10"/>
          </p:nvPr>
        </p:nvSpPr>
        <p:spPr/>
        <p:txBody>
          <a:bodyPr/>
          <a:lstStyle/>
          <a:p>
            <a:fld id="{C344B7C1-D400-43E0-BEBD-F36B9A3D5521}" type="datetime1">
              <a:rPr lang="zh-CN" altLang="en-US" smtClean="0"/>
              <a:t>2012-8-7</a:t>
            </a:fld>
            <a:endParaRPr lang="zh-CN" altLang="en-US"/>
          </a:p>
        </p:txBody>
      </p:sp>
      <p:sp>
        <p:nvSpPr>
          <p:cNvPr id="15" name="灯片编号占位符 14"/>
          <p:cNvSpPr>
            <a:spLocks noGrp="1"/>
          </p:cNvSpPr>
          <p:nvPr>
            <p:ph type="sldNum" sz="quarter" idx="12"/>
          </p:nvPr>
        </p:nvSpPr>
        <p:spPr/>
        <p:txBody>
          <a:bodyPr/>
          <a:lstStyle/>
          <a:p>
            <a:fld id="{0C913308-F349-4B6D-A68A-DD1791B4A57B}" type="slidenum">
              <a:rPr lang="zh-CN" altLang="en-US" smtClean="0"/>
              <a:pPr/>
              <a:t>49</a:t>
            </a:fld>
            <a:endParaRPr lang="zh-CN" altLang="en-US"/>
          </a:p>
        </p:txBody>
      </p:sp>
      <p:sp>
        <p:nvSpPr>
          <p:cNvPr id="19" name="右箭头 18"/>
          <p:cNvSpPr/>
          <p:nvPr/>
        </p:nvSpPr>
        <p:spPr>
          <a:xfrm>
            <a:off x="3418087" y="3828330"/>
            <a:ext cx="2835943" cy="18358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20" name="矩形 19"/>
          <p:cNvSpPr/>
          <p:nvPr/>
        </p:nvSpPr>
        <p:spPr>
          <a:xfrm>
            <a:off x="5644370" y="2815938"/>
            <a:ext cx="583814" cy="369332"/>
          </a:xfrm>
          <a:prstGeom prst="rect">
            <a:avLst/>
          </a:prstGeom>
        </p:spPr>
        <p:txBody>
          <a:bodyPr wrap="none">
            <a:spAutoFit/>
          </a:bodyPr>
          <a:lstStyle/>
          <a:p>
            <a:pPr algn="ctr"/>
            <a:r>
              <a:rPr lang="en-US" altLang="zh-CN" dirty="0" smtClean="0">
                <a:solidFill>
                  <a:srgbClr val="FF0000"/>
                </a:solidFill>
              </a:rPr>
              <a:t>80%</a:t>
            </a:r>
            <a:endParaRPr lang="zh-CN" altLang="en-US" dirty="0">
              <a:solidFill>
                <a:srgbClr val="FF0000"/>
              </a:solidFill>
            </a:endParaRPr>
          </a:p>
        </p:txBody>
      </p:sp>
      <p:sp>
        <p:nvSpPr>
          <p:cNvPr id="21" name="矩形 20"/>
          <p:cNvSpPr/>
          <p:nvPr/>
        </p:nvSpPr>
        <p:spPr>
          <a:xfrm>
            <a:off x="5644370" y="3223761"/>
            <a:ext cx="583814" cy="369332"/>
          </a:xfrm>
          <a:prstGeom prst="rect">
            <a:avLst/>
          </a:prstGeom>
        </p:spPr>
        <p:txBody>
          <a:bodyPr wrap="none">
            <a:spAutoFit/>
          </a:bodyPr>
          <a:lstStyle/>
          <a:p>
            <a:pPr algn="ctr"/>
            <a:r>
              <a:rPr lang="en-US" altLang="zh-CN" dirty="0" smtClean="0">
                <a:solidFill>
                  <a:srgbClr val="FF0000"/>
                </a:solidFill>
              </a:rPr>
              <a:t>15%</a:t>
            </a:r>
            <a:endParaRPr lang="zh-CN" altLang="en-US" dirty="0">
              <a:solidFill>
                <a:srgbClr val="FF0000"/>
              </a:solidFill>
            </a:endParaRPr>
          </a:p>
        </p:txBody>
      </p:sp>
      <p:sp>
        <p:nvSpPr>
          <p:cNvPr id="22" name="矩形 21"/>
          <p:cNvSpPr/>
          <p:nvPr/>
        </p:nvSpPr>
        <p:spPr>
          <a:xfrm>
            <a:off x="5761390" y="3586068"/>
            <a:ext cx="466794" cy="369332"/>
          </a:xfrm>
          <a:prstGeom prst="rect">
            <a:avLst/>
          </a:prstGeom>
        </p:spPr>
        <p:txBody>
          <a:bodyPr wrap="none">
            <a:spAutoFit/>
          </a:bodyPr>
          <a:lstStyle/>
          <a:p>
            <a:pPr algn="ctr"/>
            <a:r>
              <a:rPr lang="en-US" altLang="zh-CN" dirty="0" smtClean="0">
                <a:solidFill>
                  <a:srgbClr val="FF0000"/>
                </a:solidFill>
              </a:rPr>
              <a:t>5%</a:t>
            </a:r>
            <a:endParaRPr lang="zh-CN" altLang="en-US" dirty="0">
              <a:solidFill>
                <a:srgbClr val="FF0000"/>
              </a:solidFill>
            </a:endParaRPr>
          </a:p>
        </p:txBody>
      </p:sp>
      <p:grpSp>
        <p:nvGrpSpPr>
          <p:cNvPr id="23" name="组合 22"/>
          <p:cNvGrpSpPr/>
          <p:nvPr/>
        </p:nvGrpSpPr>
        <p:grpSpPr>
          <a:xfrm>
            <a:off x="2793225" y="2917479"/>
            <a:ext cx="3460806" cy="458093"/>
            <a:chOff x="2793225" y="2917479"/>
            <a:chExt cx="3460806" cy="458093"/>
          </a:xfrm>
        </p:grpSpPr>
        <p:sp>
          <p:nvSpPr>
            <p:cNvPr id="16" name="右箭头 15"/>
            <p:cNvSpPr/>
            <p:nvPr/>
          </p:nvSpPr>
          <p:spPr>
            <a:xfrm>
              <a:off x="2793225" y="3054736"/>
              <a:ext cx="914680" cy="18358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8" name="右箭头 17"/>
            <p:cNvSpPr/>
            <p:nvPr/>
          </p:nvSpPr>
          <p:spPr>
            <a:xfrm>
              <a:off x="5184962" y="3131971"/>
              <a:ext cx="1069069" cy="18358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7" name="圆角矩形 16"/>
            <p:cNvSpPr/>
            <p:nvPr/>
          </p:nvSpPr>
          <p:spPr>
            <a:xfrm>
              <a:off x="3707904" y="2917479"/>
              <a:ext cx="1477057" cy="458093"/>
            </a:xfrm>
            <a:prstGeom prst="roundRect">
              <a:avLst>
                <a:gd name="adj" fmla="val 89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latin typeface="Calibri" pitchFamily="34" charset="0"/>
                  <a:cs typeface="Calibri" pitchFamily="34" charset="0"/>
                </a:rPr>
                <a:t>Reproduction</a:t>
              </a:r>
              <a:endParaRPr lang="zh-CN" altLang="en-US" dirty="0">
                <a:latin typeface="Calibri" pitchFamily="34" charset="0"/>
                <a:cs typeface="Calibri" pitchFamily="34" charset="0"/>
              </a:endParaRPr>
            </a:p>
          </p:txBody>
        </p:sp>
      </p:grpSp>
      <p:sp>
        <p:nvSpPr>
          <p:cNvPr id="25" name="矩形 24"/>
          <p:cNvSpPr/>
          <p:nvPr/>
        </p:nvSpPr>
        <p:spPr>
          <a:xfrm>
            <a:off x="5344859" y="2467369"/>
            <a:ext cx="100448" cy="5873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6" name="矩形 25"/>
          <p:cNvSpPr/>
          <p:nvPr/>
        </p:nvSpPr>
        <p:spPr>
          <a:xfrm>
            <a:off x="5184962" y="2978353"/>
            <a:ext cx="255780" cy="10492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4" name="右箭头 23"/>
          <p:cNvSpPr/>
          <p:nvPr/>
        </p:nvSpPr>
        <p:spPr>
          <a:xfrm>
            <a:off x="5349425" y="2413489"/>
            <a:ext cx="295305" cy="2160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7736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effectLst>
                  <a:outerShdw blurRad="38100" dist="38100" dir="2700000" algn="tl">
                    <a:srgbClr val="000000">
                      <a:alpha val="43137"/>
                    </a:srgbClr>
                  </a:outerShdw>
                </a:effectLst>
              </a:rPr>
              <a:t>… via Set Evolution</a:t>
            </a:r>
            <a:endParaRPr lang="zh-CN" altLang="en-US" sz="4000" dirty="0"/>
          </a:p>
        </p:txBody>
      </p:sp>
      <p:sp>
        <p:nvSpPr>
          <p:cNvPr id="3" name="内容占位符 2"/>
          <p:cNvSpPr>
            <a:spLocks noGrp="1"/>
          </p:cNvSpPr>
          <p:nvPr>
            <p:ph idx="1"/>
          </p:nvPr>
        </p:nvSpPr>
        <p:spPr>
          <a:xfrm>
            <a:off x="457200" y="1200151"/>
            <a:ext cx="8229600" cy="1443607"/>
          </a:xfrm>
        </p:spPr>
        <p:txBody>
          <a:bodyPr>
            <a:normAutofit fontScale="77500" lnSpcReduction="20000"/>
          </a:bodyPr>
          <a:lstStyle/>
          <a:p>
            <a:r>
              <a:rPr lang="en-US" altLang="zh-CN" dirty="0"/>
              <a:t>Input: an </a:t>
            </a:r>
            <a:r>
              <a:rPr lang="en-US" altLang="zh-CN" i="1" dirty="0"/>
              <a:t>initial population </a:t>
            </a:r>
            <a:r>
              <a:rPr lang="en-US" altLang="zh-CN" dirty="0"/>
              <a:t>of 3D models belonging to a certain class</a:t>
            </a:r>
          </a:p>
          <a:p>
            <a:r>
              <a:rPr lang="en-US" altLang="zh-CN" i="1" dirty="0">
                <a:solidFill>
                  <a:srgbClr val="FF0000"/>
                </a:solidFill>
              </a:rPr>
              <a:t>Evolve the entire population </a:t>
            </a:r>
            <a:r>
              <a:rPr lang="en-US" altLang="zh-CN" dirty="0"/>
              <a:t>to </a:t>
            </a:r>
            <a:r>
              <a:rPr lang="en-US" altLang="zh-CN" dirty="0" smtClean="0"/>
              <a:t>generate sets </a:t>
            </a:r>
            <a:r>
              <a:rPr lang="en-US" altLang="zh-CN" dirty="0"/>
              <a:t>of </a:t>
            </a:r>
            <a:r>
              <a:rPr lang="en-US" altLang="zh-CN" i="1" dirty="0">
                <a:solidFill>
                  <a:srgbClr val="FF0000"/>
                </a:solidFill>
              </a:rPr>
              <a:t>complete shapes </a:t>
            </a:r>
            <a:r>
              <a:rPr lang="en-US" altLang="zh-CN" dirty="0"/>
              <a:t>as creative suggestions</a:t>
            </a:r>
            <a:endParaRPr lang="zh-CN" alt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643758"/>
            <a:ext cx="7520493" cy="213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899080" y="4679321"/>
            <a:ext cx="3085974" cy="461665"/>
          </a:xfrm>
          <a:prstGeom prst="rect">
            <a:avLst/>
          </a:prstGeom>
        </p:spPr>
        <p:txBody>
          <a:bodyPr wrap="none">
            <a:spAutoFit/>
          </a:bodyPr>
          <a:lstStyle/>
          <a:p>
            <a:pPr algn="ctr"/>
            <a:r>
              <a:rPr lang="en-US" altLang="zh-CN" sz="2400" dirty="0">
                <a:solidFill>
                  <a:srgbClr val="0070C0"/>
                </a:solidFill>
                <a:effectLst>
                  <a:outerShdw blurRad="38100" dist="38100" dir="2700000" algn="tl">
                    <a:srgbClr val="000000">
                      <a:alpha val="43137"/>
                    </a:srgbClr>
                  </a:outerShdw>
                </a:effectLst>
                <a:latin typeface="Calibri" pitchFamily="34" charset="0"/>
                <a:cs typeface="Calibri" pitchFamily="34" charset="0"/>
              </a:rPr>
              <a:t>Biologically motivated </a:t>
            </a:r>
            <a:endParaRPr lang="zh-CN" altLang="en-US" sz="2400" dirty="0">
              <a:solidFill>
                <a:srgbClr val="0070C0"/>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5</a:t>
            </a:fld>
            <a:endParaRPr lang="zh-CN" altLang="en-US"/>
          </a:p>
        </p:txBody>
      </p:sp>
    </p:spTree>
    <p:extLst>
      <p:ext uri="{BB962C8B-B14F-4D97-AF65-F5344CB8AC3E}">
        <p14:creationId xmlns:p14="http://schemas.microsoft.com/office/powerpoint/2010/main" val="1157175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Compare to </a:t>
            </a:r>
            <a:r>
              <a:rPr lang="en-US" altLang="zh-CN" sz="3600" dirty="0"/>
              <a:t>[</a:t>
            </a:r>
            <a:r>
              <a:rPr lang="en-US" altLang="zh-CN" sz="3600" dirty="0" err="1">
                <a:latin typeface="Calibri" pitchFamily="34" charset="0"/>
                <a:cs typeface="Calibri" pitchFamily="34" charset="0"/>
              </a:rPr>
              <a:t>Kalogerakis</a:t>
            </a:r>
            <a:r>
              <a:rPr lang="en-US" altLang="zh-CN" sz="3600" dirty="0">
                <a:latin typeface="Calibri" pitchFamily="34" charset="0"/>
                <a:cs typeface="Calibri" pitchFamily="34" charset="0"/>
              </a:rPr>
              <a:t> et al., </a:t>
            </a:r>
            <a:r>
              <a:rPr lang="en-US" altLang="zh-CN" sz="3600" dirty="0"/>
              <a:t>2012</a:t>
            </a:r>
            <a:r>
              <a:rPr lang="en-US" altLang="zh-CN" sz="3600" dirty="0" smtClean="0"/>
              <a:t>]</a:t>
            </a:r>
            <a:endParaRPr lang="zh-CN" altLang="en-US" sz="36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50</a:t>
            </a:fld>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977318799"/>
              </p:ext>
            </p:extLst>
          </p:nvPr>
        </p:nvGraphicFramePr>
        <p:xfrm>
          <a:off x="1907704" y="1347614"/>
          <a:ext cx="5256584" cy="3384376"/>
        </p:xfrm>
        <a:graphic>
          <a:graphicData uri="http://schemas.openxmlformats.org/drawingml/2006/table">
            <a:tbl>
              <a:tblPr firstRow="1" bandRow="1">
                <a:tableStyleId>{5C22544A-7EE6-4342-B048-85BDC9FD1C3A}</a:tableStyleId>
              </a:tblPr>
              <a:tblGrid>
                <a:gridCol w="2664296"/>
                <a:gridCol w="2592288"/>
              </a:tblGrid>
              <a:tr h="5404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en-US" altLang="zh-CN" dirty="0" err="1" smtClean="0">
                          <a:latin typeface="Calibri" pitchFamily="34" charset="0"/>
                          <a:cs typeface="Calibri" pitchFamily="34" charset="0"/>
                        </a:rPr>
                        <a:t>Kalogerakis</a:t>
                      </a:r>
                      <a:r>
                        <a:rPr lang="en-US" altLang="zh-CN" dirty="0" smtClean="0">
                          <a:latin typeface="Calibri" pitchFamily="34" charset="0"/>
                          <a:cs typeface="Calibri" pitchFamily="34" charset="0"/>
                        </a:rPr>
                        <a:t> et al., </a:t>
                      </a:r>
                      <a:r>
                        <a:rPr lang="en-US" altLang="zh-CN" dirty="0" smtClean="0"/>
                        <a:t>2012]</a:t>
                      </a:r>
                    </a:p>
                  </a:txBody>
                  <a:tcPr anchor="ctr"/>
                </a:tc>
                <a:tc>
                  <a:txBody>
                    <a:bodyPr/>
                    <a:lstStyle/>
                    <a:p>
                      <a:pPr algn="ctr"/>
                      <a:r>
                        <a:rPr lang="en-US" altLang="zh-CN" dirty="0" smtClean="0"/>
                        <a:t>Ours</a:t>
                      </a:r>
                      <a:endParaRPr lang="zh-CN" altLang="en-US" dirty="0"/>
                    </a:p>
                  </a:txBody>
                  <a:tcPr anchor="ctr"/>
                </a:tc>
              </a:tr>
              <a:tr h="2843947">
                <a:tc>
                  <a:txBody>
                    <a:bodyPr/>
                    <a:lstStyle/>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r>
                        <a:rPr lang="en-US" altLang="zh-CN" dirty="0" smtClean="0"/>
                        <a:t>Learning</a:t>
                      </a:r>
                      <a:r>
                        <a:rPr lang="en-US" altLang="zh-CN" baseline="0" dirty="0" smtClean="0"/>
                        <a:t> a graphical model</a:t>
                      </a:r>
                      <a:endParaRPr lang="zh-CN" altLang="en-US" dirty="0"/>
                    </a:p>
                  </a:txBody>
                  <a:tcPr anchor="ctr"/>
                </a:tc>
                <a:tc>
                  <a:txBody>
                    <a:bodyPr/>
                    <a:lstStyle/>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endParaRPr lang="en-US" altLang="zh-CN" dirty="0" smtClean="0"/>
                    </a:p>
                    <a:p>
                      <a:pPr algn="ctr"/>
                      <a:r>
                        <a:rPr lang="en-US" altLang="zh-CN" dirty="0" smtClean="0"/>
                        <a:t>Assembly at </a:t>
                      </a:r>
                      <a:r>
                        <a:rPr lang="en-US" altLang="zh-CN" baseline="0" dirty="0" smtClean="0"/>
                        <a:t>finer level parts</a:t>
                      </a:r>
                      <a:endParaRPr lang="zh-CN" altLang="en-US" dirty="0"/>
                    </a:p>
                  </a:txBody>
                  <a:tcPr anchor="ctr"/>
                </a:tc>
              </a:tr>
            </a:tbl>
          </a:graphicData>
        </a:graphic>
      </p:graphicFrame>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987" y="2067694"/>
            <a:ext cx="2020543" cy="19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9422" y="2067694"/>
            <a:ext cx="1650482" cy="19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77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outerShdw blurRad="38100" dist="38100" dir="2700000" algn="tl">
                    <a:srgbClr val="000000">
                      <a:alpha val="43137"/>
                    </a:srgbClr>
                  </a:outerShdw>
                </a:effectLst>
              </a:rPr>
              <a:t>Shape synthesis via set evolution</a:t>
            </a:r>
            <a:endParaRPr lang="zh-CN" altLang="en-US" dirty="0"/>
          </a:p>
        </p:txBody>
      </p:sp>
      <p:sp>
        <p:nvSpPr>
          <p:cNvPr id="3" name="内容占位符 2"/>
          <p:cNvSpPr>
            <a:spLocks noGrp="1"/>
          </p:cNvSpPr>
          <p:nvPr>
            <p:ph idx="1"/>
          </p:nvPr>
        </p:nvSpPr>
        <p:spPr>
          <a:xfrm>
            <a:off x="457200" y="1200151"/>
            <a:ext cx="8229600" cy="867543"/>
          </a:xfrm>
        </p:spPr>
        <p:txBody>
          <a:bodyPr>
            <a:normAutofit fontScale="92500" lnSpcReduction="20000"/>
          </a:bodyPr>
          <a:lstStyle/>
          <a:p>
            <a:r>
              <a:rPr lang="en-US" altLang="zh-CN" dirty="0" smtClean="0"/>
              <a:t>The </a:t>
            </a:r>
            <a:r>
              <a:rPr lang="en-US" altLang="zh-CN" dirty="0"/>
              <a:t>population </a:t>
            </a:r>
            <a:r>
              <a:rPr lang="en-US" altLang="zh-CN" dirty="0" smtClean="0"/>
              <a:t>should be </a:t>
            </a:r>
            <a:r>
              <a:rPr lang="en-US" altLang="zh-CN" b="1" i="1" dirty="0" smtClean="0">
                <a:solidFill>
                  <a:srgbClr val="FF0000"/>
                </a:solidFill>
              </a:rPr>
              <a:t>fit</a:t>
            </a:r>
            <a:endParaRPr lang="en-US" altLang="zh-CN" b="1" i="1" dirty="0">
              <a:solidFill>
                <a:srgbClr val="FF0000"/>
              </a:solidFill>
            </a:endParaRPr>
          </a:p>
          <a:p>
            <a:pPr lvl="1"/>
            <a:r>
              <a:rPr lang="en-US" altLang="zh-CN" dirty="0" smtClean="0"/>
              <a:t>Reasonable</a:t>
            </a:r>
            <a:endParaRPr lang="en-US" altLang="zh-CN"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6</a:t>
            </a:fld>
            <a:endParaRPr lang="zh-CN" alt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54" r="27572"/>
          <a:stretch/>
        </p:blipFill>
        <p:spPr bwMode="auto">
          <a:xfrm>
            <a:off x="925274" y="2269695"/>
            <a:ext cx="2603351" cy="182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745887" y="4115341"/>
            <a:ext cx="962123" cy="523220"/>
          </a:xfrm>
          <a:prstGeom prst="rect">
            <a:avLst/>
          </a:prstGeom>
        </p:spPr>
        <p:txBody>
          <a:bodyPr wrap="none">
            <a:spAutoFit/>
          </a:bodyPr>
          <a:lstStyle/>
          <a:p>
            <a:r>
              <a:rPr lang="en-US" altLang="zh-CN" sz="2800" dirty="0" smtClean="0">
                <a:latin typeface="Calibri" pitchFamily="34" charset="0"/>
                <a:cs typeface="Calibri" pitchFamily="34" charset="0"/>
              </a:rPr>
              <a:t>Input</a:t>
            </a:r>
            <a:endParaRPr lang="zh-CN" altLang="en-US" sz="2800" dirty="0">
              <a:latin typeface="Calibri" pitchFamily="34" charset="0"/>
              <a:cs typeface="Calibri" pitchFamily="34" charset="0"/>
            </a:endParaRPr>
          </a:p>
        </p:txBody>
      </p:sp>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959541"/>
            <a:ext cx="4185761" cy="244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473905" y="4352786"/>
            <a:ext cx="1229824" cy="523220"/>
          </a:xfrm>
          <a:prstGeom prst="rect">
            <a:avLst/>
          </a:prstGeom>
        </p:spPr>
        <p:txBody>
          <a:bodyPr wrap="none">
            <a:spAutoFit/>
          </a:bodyPr>
          <a:lstStyle/>
          <a:p>
            <a:pPr algn="ctr"/>
            <a:r>
              <a:rPr lang="en-US" altLang="zh-CN" sz="2800" dirty="0" smtClean="0">
                <a:latin typeface="Calibri" pitchFamily="34" charset="0"/>
                <a:cs typeface="Calibri" pitchFamily="34" charset="0"/>
              </a:rPr>
              <a:t>Output</a:t>
            </a:r>
            <a:endParaRPr lang="zh-CN" altLang="en-US" sz="2800" dirty="0">
              <a:latin typeface="Calibri" pitchFamily="34" charset="0"/>
              <a:cs typeface="Calibri" pitchFamily="34" charset="0"/>
            </a:endParaRPr>
          </a:p>
        </p:txBody>
      </p:sp>
    </p:spTree>
    <p:extLst>
      <p:ext uri="{BB962C8B-B14F-4D97-AF65-F5344CB8AC3E}">
        <p14:creationId xmlns:p14="http://schemas.microsoft.com/office/powerpoint/2010/main" val="3980446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60990" y="2283718"/>
            <a:ext cx="6669126" cy="2691284"/>
            <a:chOff x="1160990" y="2139702"/>
            <a:chExt cx="6840760" cy="2835300"/>
          </a:xfrm>
        </p:grpSpPr>
        <p:grpSp>
          <p:nvGrpSpPr>
            <p:cNvPr id="7" name="组合 6"/>
            <p:cNvGrpSpPr/>
            <p:nvPr/>
          </p:nvGrpSpPr>
          <p:grpSpPr>
            <a:xfrm>
              <a:off x="1160990" y="2139702"/>
              <a:ext cx="6840760" cy="2835300"/>
              <a:chOff x="2267744" y="2482349"/>
              <a:chExt cx="4896544" cy="2208686"/>
            </a:xfrm>
            <a:effectLst>
              <a:outerShdw blurRad="50800" dist="38100" dir="2700000" algn="tl" rotWithShape="0">
                <a:prstClr val="black">
                  <a:alpha val="40000"/>
                </a:prstClr>
              </a:outerShdw>
            </a:effectLst>
          </p:grpSpPr>
          <p:sp>
            <p:nvSpPr>
              <p:cNvPr id="4" name="圆角矩形 3"/>
              <p:cNvSpPr/>
              <p:nvPr/>
            </p:nvSpPr>
            <p:spPr>
              <a:xfrm>
                <a:off x="2267744" y="2482349"/>
                <a:ext cx="4896544" cy="2201494"/>
              </a:xfrm>
              <a:prstGeom prst="roundRect">
                <a:avLst>
                  <a:gd name="adj" fmla="val 1020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6" name="直接连接符 5"/>
              <p:cNvCxnSpPr/>
              <p:nvPr/>
            </p:nvCxnSpPr>
            <p:spPr>
              <a:xfrm>
                <a:off x="4349192" y="2489541"/>
                <a:ext cx="0" cy="2201494"/>
              </a:xfrm>
              <a:prstGeom prst="line">
                <a:avLst/>
              </a:prstGeom>
            </p:spPr>
            <p:style>
              <a:lnRef idx="2">
                <a:schemeClr val="dk1"/>
              </a:lnRef>
              <a:fillRef idx="0">
                <a:schemeClr val="dk1"/>
              </a:fillRef>
              <a:effectRef idx="1">
                <a:schemeClr val="dk1"/>
              </a:effectRef>
              <a:fontRef idx="minor">
                <a:schemeClr val="tx1"/>
              </a:fontRef>
            </p:style>
          </p:cxnSp>
        </p:grpSp>
        <p:cxnSp>
          <p:nvCxnSpPr>
            <p:cNvPr id="19" name="直接连接符 18"/>
            <p:cNvCxnSpPr/>
            <p:nvPr/>
          </p:nvCxnSpPr>
          <p:spPr>
            <a:xfrm>
              <a:off x="1160990" y="2607457"/>
              <a:ext cx="6840760" cy="0"/>
            </a:xfrm>
            <a:prstGeom prst="line">
              <a:avLst/>
            </a:prstGeom>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1896843" y="2145792"/>
              <a:ext cx="1401666" cy="461665"/>
            </a:xfrm>
            <a:prstGeom prst="rect">
              <a:avLst/>
            </a:prstGeom>
            <a:noFill/>
          </p:spPr>
          <p:txBody>
            <a:bodyPr wrap="none" rtlCol="0">
              <a:spAutoFit/>
            </a:bodyPr>
            <a:lstStyle/>
            <a:p>
              <a:r>
                <a:rPr lang="en-US" altLang="zh-CN" sz="2400" b="1" dirty="0" smtClean="0">
                  <a:solidFill>
                    <a:schemeClr val="accent5">
                      <a:lumMod val="75000"/>
                    </a:schemeClr>
                  </a:solidFill>
                </a:rPr>
                <a:t>Objective</a:t>
              </a:r>
              <a:endParaRPr lang="zh-CN" altLang="en-US" sz="2400" b="1" dirty="0">
                <a:solidFill>
                  <a:schemeClr val="accent5">
                    <a:lumMod val="75000"/>
                  </a:schemeClr>
                </a:solidFill>
              </a:endParaRPr>
            </a:p>
          </p:txBody>
        </p:sp>
        <p:sp>
          <p:nvSpPr>
            <p:cNvPr id="23" name="TextBox 22"/>
            <p:cNvSpPr txBox="1"/>
            <p:nvPr/>
          </p:nvSpPr>
          <p:spPr>
            <a:xfrm>
              <a:off x="5250674" y="2148935"/>
              <a:ext cx="1504258" cy="461665"/>
            </a:xfrm>
            <a:prstGeom prst="rect">
              <a:avLst/>
            </a:prstGeom>
            <a:noFill/>
          </p:spPr>
          <p:txBody>
            <a:bodyPr wrap="none" rtlCol="0">
              <a:spAutoFit/>
            </a:bodyPr>
            <a:lstStyle/>
            <a:p>
              <a:r>
                <a:rPr lang="en-US" altLang="zh-CN" sz="2400" b="1" dirty="0" smtClean="0">
                  <a:solidFill>
                    <a:schemeClr val="accent6">
                      <a:lumMod val="75000"/>
                    </a:schemeClr>
                  </a:solidFill>
                </a:rPr>
                <a:t>Subjective</a:t>
              </a:r>
              <a:endParaRPr lang="zh-CN" altLang="en-US" sz="2400" b="1" dirty="0">
                <a:solidFill>
                  <a:schemeClr val="accent6">
                    <a:lumMod val="75000"/>
                  </a:schemeClr>
                </a:solidFill>
              </a:endParaRPr>
            </a:p>
          </p:txBody>
        </p:sp>
      </p:grpSp>
      <p:sp>
        <p:nvSpPr>
          <p:cNvPr id="2" name="标题 1"/>
          <p:cNvSpPr>
            <a:spLocks noGrp="1"/>
          </p:cNvSpPr>
          <p:nvPr>
            <p:ph type="title"/>
          </p:nvPr>
        </p:nvSpPr>
        <p:spPr/>
        <p:txBody>
          <a:bodyPr/>
          <a:lstStyle/>
          <a:p>
            <a:r>
              <a:rPr lang="en-US" altLang="zh-CN" dirty="0">
                <a:effectLst>
                  <a:outerShdw blurRad="38100" dist="38100" dir="2700000" algn="tl">
                    <a:srgbClr val="000000">
                      <a:alpha val="43137"/>
                    </a:srgbClr>
                  </a:outerShdw>
                </a:effectLst>
              </a:rPr>
              <a:t>Shape synthesis via set evolution</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7</a:t>
            </a:fld>
            <a:endParaRPr lang="zh-CN" altLang="en-US" dirty="0"/>
          </a:p>
        </p:txBody>
      </p:sp>
      <p:sp>
        <p:nvSpPr>
          <p:cNvPr id="11" name="内容占位符 2"/>
          <p:cNvSpPr>
            <a:spLocks noGrp="1"/>
          </p:cNvSpPr>
          <p:nvPr>
            <p:ph idx="1"/>
          </p:nvPr>
        </p:nvSpPr>
        <p:spPr>
          <a:xfrm>
            <a:off x="457200" y="1200151"/>
            <a:ext cx="8229600" cy="939551"/>
          </a:xfrm>
        </p:spPr>
        <p:txBody>
          <a:bodyPr>
            <a:normAutofit fontScale="92500" lnSpcReduction="10000"/>
          </a:bodyPr>
          <a:lstStyle/>
          <a:p>
            <a:r>
              <a:rPr lang="en-US" altLang="zh-CN" dirty="0" smtClean="0"/>
              <a:t>How to evaluate </a:t>
            </a:r>
            <a:r>
              <a:rPr lang="en-US" altLang="zh-CN" b="1" i="1" dirty="0" smtClean="0">
                <a:solidFill>
                  <a:srgbClr val="FF0000"/>
                </a:solidFill>
              </a:rPr>
              <a:t>fitness </a:t>
            </a:r>
            <a:r>
              <a:rPr lang="en-US" altLang="zh-CN" dirty="0" smtClean="0"/>
              <a:t>of an individual?</a:t>
            </a:r>
            <a:endParaRPr lang="en-US" altLang="zh-CN" dirty="0"/>
          </a:p>
          <a:p>
            <a:pPr lvl="1"/>
            <a:r>
              <a:rPr lang="en-US" altLang="zh-CN" dirty="0" smtClean="0"/>
              <a:t>Computationally? hard</a:t>
            </a:r>
          </a:p>
        </p:txBody>
      </p:sp>
      <p:grpSp>
        <p:nvGrpSpPr>
          <p:cNvPr id="22" name="组合 21"/>
          <p:cNvGrpSpPr/>
          <p:nvPr/>
        </p:nvGrpSpPr>
        <p:grpSpPr>
          <a:xfrm>
            <a:off x="1554111" y="2949546"/>
            <a:ext cx="2028825" cy="1980712"/>
            <a:chOff x="1881070" y="2985058"/>
            <a:chExt cx="2028825" cy="1980712"/>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070" y="2985058"/>
              <a:ext cx="20288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031977" y="4565660"/>
              <a:ext cx="1713225" cy="400110"/>
            </a:xfrm>
            <a:prstGeom prst="rect">
              <a:avLst/>
            </a:prstGeom>
          </p:spPr>
          <p:txBody>
            <a:bodyPr wrap="none">
              <a:spAutoFit/>
            </a:bodyPr>
            <a:lstStyle/>
            <a:p>
              <a:pPr algn="ctr"/>
              <a:r>
                <a:rPr lang="en-US" altLang="zh-CN" sz="2000" dirty="0" smtClean="0"/>
                <a:t>Stand upright?</a:t>
              </a:r>
              <a:endParaRPr lang="zh-CN" altLang="en-US" sz="2000" dirty="0"/>
            </a:p>
          </p:txBody>
        </p:sp>
      </p:grpSp>
      <p:grpSp>
        <p:nvGrpSpPr>
          <p:cNvPr id="28" name="组合 27"/>
          <p:cNvGrpSpPr/>
          <p:nvPr/>
        </p:nvGrpSpPr>
        <p:grpSpPr>
          <a:xfrm>
            <a:off x="4301724" y="2799998"/>
            <a:ext cx="3258034" cy="2261476"/>
            <a:chOff x="4790544" y="2799998"/>
            <a:chExt cx="3258034" cy="2261476"/>
          </a:xfrm>
        </p:grpSpPr>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544" y="2799998"/>
              <a:ext cx="1437640" cy="162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244" y="2942837"/>
              <a:ext cx="1508334" cy="145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5076056" y="4292033"/>
              <a:ext cx="660758" cy="769441"/>
            </a:xfrm>
            <a:prstGeom prst="rect">
              <a:avLst/>
            </a:prstGeom>
          </p:spPr>
          <p:txBody>
            <a:bodyPr wrap="none">
              <a:spAutoFit/>
            </a:bodyPr>
            <a:lstStyle/>
            <a:p>
              <a:r>
                <a:rPr lang="en-US" altLang="zh-CN" sz="4400" dirty="0" smtClean="0">
                  <a:solidFill>
                    <a:srgbClr val="00B050"/>
                  </a:solidFill>
                  <a:latin typeface="Calibri" pitchFamily="34" charset="0"/>
                  <a:cs typeface="Calibri" pitchFamily="34" charset="0"/>
                  <a:sym typeface="Wingdings" pitchFamily="2" charset="2"/>
                </a:rPr>
                <a:t></a:t>
              </a:r>
              <a:endParaRPr lang="zh-CN" altLang="en-US" sz="4400" dirty="0">
                <a:solidFill>
                  <a:srgbClr val="00B050"/>
                </a:solidFill>
                <a:latin typeface="Calibri" pitchFamily="34" charset="0"/>
                <a:cs typeface="Calibri" pitchFamily="34" charset="0"/>
              </a:endParaRPr>
            </a:p>
          </p:txBody>
        </p:sp>
        <p:sp>
          <p:nvSpPr>
            <p:cNvPr id="27" name="矩形 26"/>
            <p:cNvSpPr/>
            <p:nvPr/>
          </p:nvSpPr>
          <p:spPr>
            <a:xfrm>
              <a:off x="6900284" y="4292033"/>
              <a:ext cx="660758" cy="769441"/>
            </a:xfrm>
            <a:prstGeom prst="rect">
              <a:avLst/>
            </a:prstGeom>
          </p:spPr>
          <p:txBody>
            <a:bodyPr wrap="none">
              <a:spAutoFit/>
            </a:bodyPr>
            <a:lstStyle/>
            <a:p>
              <a:r>
                <a:rPr lang="en-US" altLang="zh-CN" sz="4400" dirty="0" smtClean="0">
                  <a:solidFill>
                    <a:srgbClr val="FF0000"/>
                  </a:solidFill>
                  <a:latin typeface="Calibri" pitchFamily="34" charset="0"/>
                  <a:cs typeface="Calibri" pitchFamily="34" charset="0"/>
                  <a:sym typeface="Wingdings" pitchFamily="2" charset="2"/>
                </a:rPr>
                <a:t></a:t>
              </a:r>
              <a:endParaRPr lang="zh-CN" altLang="en-US" sz="4400" dirty="0">
                <a:solidFill>
                  <a:srgbClr val="FF0000"/>
                </a:solidFill>
                <a:latin typeface="Calibri" pitchFamily="34" charset="0"/>
                <a:cs typeface="Calibri" pitchFamily="34" charset="0"/>
              </a:endParaRPr>
            </a:p>
          </p:txBody>
        </p:sp>
      </p:grpSp>
    </p:spTree>
    <p:extLst>
      <p:ext uri="{BB962C8B-B14F-4D97-AF65-F5344CB8AC3E}">
        <p14:creationId xmlns:p14="http://schemas.microsoft.com/office/powerpoint/2010/main" val="4075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outerShdw blurRad="38100" dist="38100" dir="2700000" algn="tl">
                    <a:srgbClr val="000000">
                      <a:alpha val="43137"/>
                    </a:srgbClr>
                  </a:outerShdw>
                </a:effectLst>
              </a:rPr>
              <a:t>Shape synthesis via set evolution</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8</a:t>
            </a:fld>
            <a:endParaRPr lang="zh-CN" altLang="en-US"/>
          </a:p>
        </p:txBody>
      </p:sp>
      <p:grpSp>
        <p:nvGrpSpPr>
          <p:cNvPr id="10" name="组合 9"/>
          <p:cNvGrpSpPr/>
          <p:nvPr/>
        </p:nvGrpSpPr>
        <p:grpSpPr>
          <a:xfrm>
            <a:off x="251520" y="2477316"/>
            <a:ext cx="2047585" cy="2162441"/>
            <a:chOff x="1259632" y="2301328"/>
            <a:chExt cx="2725336" cy="2878210"/>
          </a:xfrm>
        </p:grpSpPr>
        <p:sp>
          <p:nvSpPr>
            <p:cNvPr id="6" name="矩形 5"/>
            <p:cNvSpPr/>
            <p:nvPr/>
          </p:nvSpPr>
          <p:spPr>
            <a:xfrm>
              <a:off x="2130291" y="4646991"/>
              <a:ext cx="984016" cy="532547"/>
            </a:xfrm>
            <a:prstGeom prst="rect">
              <a:avLst/>
            </a:prstGeom>
          </p:spPr>
          <p:txBody>
            <a:bodyPr wrap="none">
              <a:spAutoFit/>
            </a:bodyPr>
            <a:lstStyle/>
            <a:p>
              <a:pPr algn="ctr"/>
              <a:r>
                <a:rPr lang="en-US" altLang="zh-CN" sz="2000" dirty="0" smtClean="0">
                  <a:latin typeface="Calibri" pitchFamily="34" charset="0"/>
                  <a:cs typeface="Calibri" pitchFamily="34" charset="0"/>
                </a:rPr>
                <a:t>Input</a:t>
              </a:r>
              <a:endParaRPr lang="zh-CN" altLang="en-US" sz="2000" dirty="0">
                <a:latin typeface="Calibri" pitchFamily="34" charset="0"/>
                <a:cs typeface="Calibri"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301328"/>
              <a:ext cx="2725336" cy="238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2738973" y="2291929"/>
            <a:ext cx="2913147" cy="2347828"/>
            <a:chOff x="4211959" y="2184534"/>
            <a:chExt cx="3877399" cy="3124960"/>
          </a:xfrm>
        </p:grpSpPr>
        <p:sp>
          <p:nvSpPr>
            <p:cNvPr id="7" name="矩形 6"/>
            <p:cNvSpPr/>
            <p:nvPr/>
          </p:nvSpPr>
          <p:spPr>
            <a:xfrm>
              <a:off x="4882858" y="4776947"/>
              <a:ext cx="2587752" cy="532547"/>
            </a:xfrm>
            <a:prstGeom prst="rect">
              <a:avLst/>
            </a:prstGeom>
          </p:spPr>
          <p:txBody>
            <a:bodyPr wrap="square">
              <a:spAutoFit/>
            </a:bodyPr>
            <a:lstStyle/>
            <a:p>
              <a:pPr algn="ctr"/>
              <a:r>
                <a:rPr lang="en-US" altLang="zh-CN" sz="2000" dirty="0" smtClean="0">
                  <a:latin typeface="Calibri" pitchFamily="34" charset="0"/>
                  <a:cs typeface="Calibri" pitchFamily="34" charset="0"/>
                </a:rPr>
                <a:t>Fit and diverse</a:t>
              </a:r>
              <a:endParaRPr lang="zh-CN" altLang="en-US" sz="2000" dirty="0">
                <a:latin typeface="Calibri" pitchFamily="34" charset="0"/>
                <a:cs typeface="Calibri" pitchFamily="34" charset="0"/>
              </a:endParaRPr>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59" y="2184534"/>
              <a:ext cx="3877399" cy="261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5868144" y="2283718"/>
            <a:ext cx="3045120" cy="2356039"/>
            <a:chOff x="4308361" y="2261454"/>
            <a:chExt cx="3684595" cy="2850807"/>
          </a:xfrm>
        </p:grpSpPr>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361" y="2261454"/>
              <a:ext cx="3684595" cy="240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5250559" y="4628128"/>
              <a:ext cx="1800200" cy="484133"/>
            </a:xfrm>
            <a:prstGeom prst="rect">
              <a:avLst/>
            </a:prstGeom>
          </p:spPr>
          <p:txBody>
            <a:bodyPr wrap="square">
              <a:spAutoFit/>
            </a:bodyPr>
            <a:lstStyle/>
            <a:p>
              <a:pPr algn="ctr"/>
              <a:r>
                <a:rPr lang="en-US" altLang="zh-CN" sz="2000" dirty="0" smtClean="0">
                  <a:solidFill>
                    <a:srgbClr val="FF0000"/>
                  </a:solidFill>
                  <a:latin typeface="Calibri" pitchFamily="34" charset="0"/>
                  <a:cs typeface="Calibri" pitchFamily="34" charset="0"/>
                </a:rPr>
                <a:t>Elite</a:t>
              </a:r>
              <a:endParaRPr lang="zh-CN" altLang="en-US" sz="2000" dirty="0">
                <a:solidFill>
                  <a:srgbClr val="FF0000"/>
                </a:solidFill>
                <a:latin typeface="Calibri" pitchFamily="34" charset="0"/>
                <a:cs typeface="Calibri" pitchFamily="34" charset="0"/>
              </a:endParaRPr>
            </a:p>
          </p:txBody>
        </p:sp>
      </p:grpSp>
      <p:sp>
        <p:nvSpPr>
          <p:cNvPr id="16" name="内容占位符 2"/>
          <p:cNvSpPr>
            <a:spLocks noGrp="1"/>
          </p:cNvSpPr>
          <p:nvPr>
            <p:ph idx="1"/>
          </p:nvPr>
        </p:nvSpPr>
        <p:spPr>
          <a:xfrm>
            <a:off x="457200" y="1200151"/>
            <a:ext cx="8229600" cy="867543"/>
          </a:xfrm>
        </p:spPr>
        <p:txBody>
          <a:bodyPr>
            <a:normAutofit fontScale="92500" lnSpcReduction="20000"/>
          </a:bodyPr>
          <a:lstStyle/>
          <a:p>
            <a:r>
              <a:rPr lang="en-US" altLang="zh-CN" dirty="0" smtClean="0"/>
              <a:t>The </a:t>
            </a:r>
            <a:r>
              <a:rPr lang="en-US" altLang="zh-CN" dirty="0"/>
              <a:t>population should be </a:t>
            </a:r>
            <a:r>
              <a:rPr lang="en-US" altLang="zh-CN" b="1" i="1" dirty="0" smtClean="0">
                <a:solidFill>
                  <a:srgbClr val="FF0000"/>
                </a:solidFill>
              </a:rPr>
              <a:t>fit AND diverse</a:t>
            </a:r>
            <a:endParaRPr lang="en-US" altLang="zh-CN" b="1" i="1" dirty="0">
              <a:solidFill>
                <a:srgbClr val="FF0000"/>
              </a:solidFill>
            </a:endParaRPr>
          </a:p>
          <a:p>
            <a:pPr lvl="1"/>
            <a:r>
              <a:rPr lang="en-US" altLang="zh-CN" dirty="0" smtClean="0"/>
              <a:t>Unexpected, yet interesting </a:t>
            </a:r>
            <a:r>
              <a:rPr lang="en-US" altLang="zh-CN" dirty="0" smtClean="0">
                <a:sym typeface="Wingdings" pitchFamily="2" charset="2"/>
              </a:rPr>
              <a:t> </a:t>
            </a:r>
            <a:r>
              <a:rPr lang="en-US" altLang="zh-CN" dirty="0" smtClean="0"/>
              <a:t>Inspire </a:t>
            </a:r>
            <a:r>
              <a:rPr lang="en-US" altLang="zh-CN" dirty="0"/>
              <a:t>creativity</a:t>
            </a:r>
          </a:p>
        </p:txBody>
      </p:sp>
      <p:sp>
        <p:nvSpPr>
          <p:cNvPr id="3" name="右箭头 2"/>
          <p:cNvSpPr/>
          <p:nvPr/>
        </p:nvSpPr>
        <p:spPr>
          <a:xfrm>
            <a:off x="2456130" y="3219281"/>
            <a:ext cx="144016" cy="30547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55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Fit and Diverse</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9</a:t>
            </a:fld>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785696"/>
            <a:ext cx="2047585" cy="178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491630"/>
            <a:ext cx="3524908" cy="237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右箭头 11"/>
          <p:cNvSpPr/>
          <p:nvPr/>
        </p:nvSpPr>
        <p:spPr>
          <a:xfrm>
            <a:off x="3694916" y="2509228"/>
            <a:ext cx="216024" cy="34234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7" name="矩形 16"/>
          <p:cNvSpPr/>
          <p:nvPr/>
        </p:nvSpPr>
        <p:spPr>
          <a:xfrm>
            <a:off x="80870" y="4011910"/>
            <a:ext cx="8980279" cy="523220"/>
          </a:xfrm>
          <a:prstGeom prst="rect">
            <a:avLst/>
          </a:prstGeom>
        </p:spPr>
        <p:txBody>
          <a:bodyPr wrap="none">
            <a:spAutoFit/>
          </a:bodyPr>
          <a:lstStyle/>
          <a:p>
            <a:r>
              <a:rPr lang="en-US" altLang="zh-CN" sz="2800" i="1" dirty="0">
                <a:solidFill>
                  <a:srgbClr val="FF0000"/>
                </a:solidFill>
              </a:rPr>
              <a:t>Unexpected</a:t>
            </a:r>
            <a:r>
              <a:rPr lang="en-US" altLang="zh-CN" sz="2800" dirty="0">
                <a:solidFill>
                  <a:srgbClr val="FF0000"/>
                </a:solidFill>
              </a:rPr>
              <a:t> </a:t>
            </a:r>
            <a:r>
              <a:rPr lang="en-US" altLang="zh-CN" sz="2800" i="1" dirty="0">
                <a:solidFill>
                  <a:srgbClr val="FF0000"/>
                </a:solidFill>
              </a:rPr>
              <a:t>individuals</a:t>
            </a:r>
            <a:r>
              <a:rPr lang="en-US" altLang="zh-CN" sz="2800" dirty="0"/>
              <a:t> </a:t>
            </a:r>
            <a:r>
              <a:rPr lang="en-US" altLang="zh-CN" sz="2800" dirty="0" smtClean="0"/>
              <a:t>(diverse) within </a:t>
            </a:r>
            <a:r>
              <a:rPr lang="en-US" altLang="zh-CN" sz="2800" i="1" dirty="0">
                <a:solidFill>
                  <a:srgbClr val="FF0000"/>
                </a:solidFill>
              </a:rPr>
              <a:t>expected</a:t>
            </a:r>
            <a:r>
              <a:rPr lang="en-US" altLang="zh-CN" sz="2800" dirty="0"/>
              <a:t> </a:t>
            </a:r>
            <a:r>
              <a:rPr lang="en-US" altLang="zh-CN" sz="2800" i="1" dirty="0" smtClean="0">
                <a:solidFill>
                  <a:srgbClr val="FF0000"/>
                </a:solidFill>
              </a:rPr>
              <a:t>species </a:t>
            </a:r>
            <a:r>
              <a:rPr lang="en-US" altLang="zh-CN" sz="2800" dirty="0" smtClean="0"/>
              <a:t>(fit)</a:t>
            </a:r>
            <a:endParaRPr lang="en-US" altLang="zh-CN" sz="2800" dirty="0"/>
          </a:p>
        </p:txBody>
      </p:sp>
    </p:spTree>
    <p:extLst>
      <p:ext uri="{BB962C8B-B14F-4D97-AF65-F5344CB8AC3E}">
        <p14:creationId xmlns:p14="http://schemas.microsoft.com/office/powerpoint/2010/main" val="483857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13470</TotalTime>
  <Words>3173</Words>
  <Application>Microsoft Office PowerPoint</Application>
  <PresentationFormat>全屏显示(16:9)</PresentationFormat>
  <Paragraphs>571</Paragraphs>
  <Slides>50</Slides>
  <Notes>50</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Office 主题</vt:lpstr>
      <vt:lpstr>PowerPoint 演示文稿</vt:lpstr>
      <vt:lpstr>3D Modeling</vt:lpstr>
      <vt:lpstr>Inspiration from a set</vt:lpstr>
      <vt:lpstr>Synthesize sets of shapes …</vt:lpstr>
      <vt:lpstr>… via Set Evolution</vt:lpstr>
      <vt:lpstr>Shape synthesis via set evolution</vt:lpstr>
      <vt:lpstr>Shape synthesis via set evolution</vt:lpstr>
      <vt:lpstr>Shape synthesis via set evolution</vt:lpstr>
      <vt:lpstr>Fit and Diverse</vt:lpstr>
      <vt:lpstr>Related works</vt:lpstr>
      <vt:lpstr>Related works</vt:lpstr>
      <vt:lpstr>Related works</vt:lpstr>
      <vt:lpstr>Set evolution: System overview</vt:lpstr>
      <vt:lpstr>Interactive set evolution: like or dislike</vt:lpstr>
      <vt:lpstr>Set evolution: System overview</vt:lpstr>
      <vt:lpstr>Diversity control</vt:lpstr>
      <vt:lpstr>Set evolution: System overview</vt:lpstr>
      <vt:lpstr>Reproduction: Basic setting</vt:lpstr>
      <vt:lpstr>Reproduction: Basic setting</vt:lpstr>
      <vt:lpstr>Reproduction: Basic setting</vt:lpstr>
      <vt:lpstr>Reproduction: Basic setting</vt:lpstr>
      <vt:lpstr>Reproduction: Basic setting</vt:lpstr>
      <vt:lpstr>Reproduction: Crossover</vt:lpstr>
      <vt:lpstr>Reproduction: Crossover</vt:lpstr>
      <vt:lpstr>Reproduction: Crossover</vt:lpstr>
      <vt:lpstr>Reproduction: Crossover</vt:lpstr>
      <vt:lpstr>Reproduction: Crossover</vt:lpstr>
      <vt:lpstr>Reproduction: Crossover</vt:lpstr>
      <vt:lpstr>Reproduction: Crossover</vt:lpstr>
      <vt:lpstr>Reproduction: Crossover</vt:lpstr>
      <vt:lpstr>Reproduction: Crossover</vt:lpstr>
      <vt:lpstr>Reproduction: Crossover</vt:lpstr>
      <vt:lpstr>Reproduction: Crossover</vt:lpstr>
      <vt:lpstr>Context-based part placement</vt:lpstr>
      <vt:lpstr>PowerPoint 演示文稿</vt:lpstr>
      <vt:lpstr>Reproduction: Mutation</vt:lpstr>
      <vt:lpstr>Reproduction: Mutation</vt:lpstr>
      <vt:lpstr>Results</vt:lpstr>
      <vt:lpstr>Results</vt:lpstr>
      <vt:lpstr>Results</vt:lpstr>
      <vt:lpstr>Results</vt:lpstr>
      <vt:lpstr>Limitations</vt:lpstr>
      <vt:lpstr>Discussions</vt:lpstr>
      <vt:lpstr>Discussions</vt:lpstr>
      <vt:lpstr>Discussions</vt:lpstr>
      <vt:lpstr>Thank you!</vt:lpstr>
      <vt:lpstr>A preliminary user study</vt:lpstr>
      <vt:lpstr>Statistics &amp; timings</vt:lpstr>
      <vt:lpstr>Diversity control</vt:lpstr>
      <vt:lpstr>Compare to [Kalogerakis et al., 2012]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Kevin (Kai) Xu</cp:lastModifiedBy>
  <cp:revision>735</cp:revision>
  <cp:lastPrinted>2012-08-01T03:20:48Z</cp:lastPrinted>
  <dcterms:created xsi:type="dcterms:W3CDTF">2011-07-08T17:45:41Z</dcterms:created>
  <dcterms:modified xsi:type="dcterms:W3CDTF">2012-08-07T21:52:39Z</dcterms:modified>
</cp:coreProperties>
</file>